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867" r:id="rId6"/>
    <p:sldId id="2854" r:id="rId7"/>
    <p:sldId id="2855" r:id="rId8"/>
    <p:sldId id="2853" r:id="rId9"/>
    <p:sldId id="2856" r:id="rId10"/>
    <p:sldId id="2861" r:id="rId11"/>
    <p:sldId id="2857" r:id="rId12"/>
    <p:sldId id="2862" r:id="rId13"/>
    <p:sldId id="2858" r:id="rId14"/>
    <p:sldId id="2859" r:id="rId15"/>
    <p:sldId id="2860" r:id="rId16"/>
    <p:sldId id="2863" r:id="rId17"/>
    <p:sldId id="2864" r:id="rId18"/>
    <p:sldId id="28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77689E-882E-ECD6-65F5-B0AD6546EB50}" name="Kyler Nathan IV" initials="KI" userId="S::klnathan@cpp.edu::3aa01947-be39-4e92-a56e-5bcefe2551b4" providerId="AD"/>
  <p188:author id="{7A29F1A2-7DF8-891E-69B4-2A811523E164}" name="Edith D Ramirez" initials="" userId="S::edr@cpp.edu::04db6e1c-d5c9-436b-b189-16e3f5d6ddff" providerId="AD"/>
  <p188:author id="{B34B9BF2-40EA-195B-8C7E-E0122E3E673D}" name="China Pour" initials="CP" userId="S::clthomas@cpp.edu::6250c4f1-f883-4e22-8fe2-4319603f9361" providerId="AD"/>
  <p188:author id="{E06A1FF3-814F-384E-76C9-25984AF1D8A2}" name="Tracy Yao" initials="TY" userId="S::tsyao@cpp.edu::988c34f9-6825-46c9-ba01-94c5ac9071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454"/>
    <a:srgbClr val="008345"/>
    <a:srgbClr val="FED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D41F1-14E5-48FE-9426-51BF871959E0}" v="337" dt="2025-01-22T22:56:42.788"/>
    <p1510:client id="{A0142642-90D9-4A4D-8ADE-4D1921BD1427}" v="466" dt="2025-01-22T23:42:47.308"/>
    <p1510:client id="{F88A91B8-757D-43D6-835A-87746490E4AB}" v="1218" dt="2025-01-22T22:46:58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43F77-0823-42B5-B835-8AE143A32CE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761F1F-2B81-498C-A295-8533755B8687}">
      <dgm:prSet custT="1"/>
      <dgm:spPr/>
      <dgm:t>
        <a:bodyPr/>
        <a:lstStyle/>
        <a:p>
          <a:r>
            <a:rPr lang="en-US" sz="1800" b="0" i="0" baseline="0" dirty="0">
              <a:latin typeface="Rockwell" panose="02060603020205020403" pitchFamily="18" charset="0"/>
              <a:cs typeface="Arial" panose="020B0604020202020204" pitchFamily="34" charset="0"/>
            </a:rPr>
            <a:t>Visit your academic college and explore majors.</a:t>
          </a:r>
          <a:endParaRPr lang="en-US" sz="1800" dirty="0"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5CDF1194-52C2-4171-BC1F-50851A7EE587}" type="parTrans" cxnId="{91E64B94-885C-4B36-B8D5-4645F7C43661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711A87E6-FD12-4C49-9246-621C2EC5E849}" type="sibTrans" cxnId="{91E64B94-885C-4B36-B8D5-4645F7C43661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1615AE8E-A19E-45AA-BA69-F3345CC3A141}">
      <dgm:prSet custT="1"/>
      <dgm:spPr/>
      <dgm:t>
        <a:bodyPr/>
        <a:lstStyle/>
        <a:p>
          <a:r>
            <a:rPr lang="en-US" sz="1800" b="0" i="0" baseline="0" dirty="0">
              <a:latin typeface="Rockwell" panose="02060603020205020403" pitchFamily="18" charset="0"/>
              <a:cs typeface="Arial" panose="020B0604020202020204" pitchFamily="34" charset="0"/>
            </a:rPr>
            <a:t>Attend presentations   and workshops</a:t>
          </a:r>
          <a:endParaRPr lang="en-US" sz="1800" dirty="0"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F399F2E9-6167-4D1E-99C2-8F819D470C0C}" type="parTrans" cxnId="{E5D2030F-6E51-447F-B309-3289F457E966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BE3CF1A6-AB70-498C-A889-0D43EC80F3E9}" type="sibTrans" cxnId="{E5D2030F-6E51-447F-B309-3289F457E966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F4597E2B-4077-45E9-B314-4A7EAAB0BD39}">
      <dgm:prSet custT="1"/>
      <dgm:spPr/>
      <dgm:t>
        <a:bodyPr/>
        <a:lstStyle/>
        <a:p>
          <a:r>
            <a:rPr lang="en-US" sz="1800" dirty="0">
              <a:latin typeface="Rockwell" panose="02060603020205020403" pitchFamily="18" charset="0"/>
              <a:cs typeface="Arial" panose="020B0604020202020204" pitchFamily="34" charset="0"/>
            </a:rPr>
            <a:t>Participate in the Resource Fair</a:t>
          </a:r>
        </a:p>
      </dgm:t>
    </dgm:pt>
    <dgm:pt modelId="{42553C4B-5643-4175-8B89-0914275A9B1B}" type="parTrans" cxnId="{8745ED34-851B-4D34-A36A-15F51866995A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9AA30C7F-F733-4D12-8D29-971AF2D74C3F}" type="sibTrans" cxnId="{8745ED34-851B-4D34-A36A-15F51866995A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84329BF4-D252-438B-A122-55C60ECA540F}">
      <dgm:prSet custT="1"/>
      <dgm:spPr/>
      <dgm:t>
        <a:bodyPr/>
        <a:lstStyle/>
        <a:p>
          <a:r>
            <a:rPr lang="en-US" sz="1800" b="0" i="0" baseline="0" dirty="0">
              <a:latin typeface="Rockwell" panose="02060603020205020403" pitchFamily="18" charset="0"/>
              <a:cs typeface="Arial" panose="020B0604020202020204" pitchFamily="34" charset="0"/>
            </a:rPr>
            <a:t>Connect with current students, faculty, and staff to get an inside look  at the Bronco Experience </a:t>
          </a:r>
          <a:endParaRPr lang="en-US" sz="1800" dirty="0"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08A57BCA-AC1E-4E87-A473-8F228D2340C8}" type="parTrans" cxnId="{99AD5D23-CC43-41DE-9E5D-5F7EEDD63D95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AE1631CD-7F2A-4181-BA31-39868352DA2F}" type="sibTrans" cxnId="{99AD5D23-CC43-41DE-9E5D-5F7EEDD63D95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F672C3BC-E004-4A11-AAF5-4C3A7100684A}">
      <dgm:prSet custT="1"/>
      <dgm:spPr/>
      <dgm:t>
        <a:bodyPr/>
        <a:lstStyle/>
        <a:p>
          <a:r>
            <a:rPr lang="en-US" sz="1800" dirty="0">
              <a:latin typeface="Rockwell" panose="02060603020205020403" pitchFamily="18" charset="0"/>
              <a:cs typeface="Arial" panose="020B0604020202020204" pitchFamily="34" charset="0"/>
            </a:rPr>
            <a:t>Participate in fun, interactive activities that highlight the CPP spirit!</a:t>
          </a:r>
        </a:p>
      </dgm:t>
    </dgm:pt>
    <dgm:pt modelId="{A458EEA4-E6A6-4B65-A819-0B5F314827CB}" type="parTrans" cxnId="{03BD2FD8-EF37-41D2-8068-0E0FA9A7E8BD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ED9CD2E1-E65F-42F5-8464-F0EC386589E9}" type="sibTrans" cxnId="{03BD2FD8-EF37-41D2-8068-0E0FA9A7E8BD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493FAB10-D75D-4620-96FB-6CBDBACABD93}">
      <dgm:prSet custT="1"/>
      <dgm:spPr/>
      <dgm:t>
        <a:bodyPr/>
        <a:lstStyle/>
        <a:p>
          <a:r>
            <a:rPr lang="en-US" sz="1800" b="0" i="0" baseline="0" dirty="0">
              <a:latin typeface="Rockwell" panose="02060603020205020403" pitchFamily="18" charset="0"/>
              <a:cs typeface="Arial" panose="020B0604020202020204" pitchFamily="34" charset="0"/>
            </a:rPr>
            <a:t>Commit to Cal Poly Pomona by submitting your intent to enroll</a:t>
          </a:r>
          <a:endParaRPr lang="en-US" sz="1800" dirty="0"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00F8942E-3375-4137-9827-2AD99BB21F9D}" type="parTrans" cxnId="{AF8DBE2E-6AFF-429A-8088-7AD19A37366E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E9FBDED7-714B-4000-AD04-76FD8C8464CC}" type="sibTrans" cxnId="{AF8DBE2E-6AFF-429A-8088-7AD19A37366E}">
      <dgm:prSet/>
      <dgm:spPr/>
      <dgm:t>
        <a:bodyPr/>
        <a:lstStyle/>
        <a:p>
          <a:endParaRPr lang="en-US" sz="1800">
            <a:latin typeface="Rockwell" panose="02060603020205020403" pitchFamily="18" charset="0"/>
          </a:endParaRPr>
        </a:p>
      </dgm:t>
    </dgm:pt>
    <dgm:pt modelId="{10321536-FCEB-4794-986D-F157348AD6D9}" type="pres">
      <dgm:prSet presAssocID="{ED343F77-0823-42B5-B835-8AE143A32CEF}" presName="diagram" presStyleCnt="0">
        <dgm:presLayoutVars>
          <dgm:dir/>
          <dgm:resizeHandles val="exact"/>
        </dgm:presLayoutVars>
      </dgm:prSet>
      <dgm:spPr/>
    </dgm:pt>
    <dgm:pt modelId="{49BD16E2-0822-492D-9506-5732385C3EB7}" type="pres">
      <dgm:prSet presAssocID="{91761F1F-2B81-498C-A295-8533755B8687}" presName="node" presStyleLbl="node1" presStyleIdx="0" presStyleCnt="6">
        <dgm:presLayoutVars>
          <dgm:bulletEnabled val="1"/>
        </dgm:presLayoutVars>
      </dgm:prSet>
      <dgm:spPr/>
    </dgm:pt>
    <dgm:pt modelId="{AF17523C-E5BC-43F6-8C75-6DADFE1C9F72}" type="pres">
      <dgm:prSet presAssocID="{711A87E6-FD12-4C49-9246-621C2EC5E849}" presName="sibTrans" presStyleCnt="0"/>
      <dgm:spPr/>
    </dgm:pt>
    <dgm:pt modelId="{B4D66699-4D6A-4D93-9F2C-A9BA6BE1305E}" type="pres">
      <dgm:prSet presAssocID="{1615AE8E-A19E-45AA-BA69-F3345CC3A141}" presName="node" presStyleLbl="node1" presStyleIdx="1" presStyleCnt="6">
        <dgm:presLayoutVars>
          <dgm:bulletEnabled val="1"/>
        </dgm:presLayoutVars>
      </dgm:prSet>
      <dgm:spPr/>
    </dgm:pt>
    <dgm:pt modelId="{A7819F39-2778-4EB0-ADCD-8230D495D73D}" type="pres">
      <dgm:prSet presAssocID="{BE3CF1A6-AB70-498C-A889-0D43EC80F3E9}" presName="sibTrans" presStyleCnt="0"/>
      <dgm:spPr/>
    </dgm:pt>
    <dgm:pt modelId="{EDFEF76B-FB8A-4824-8AF3-0E2EF2914CEE}" type="pres">
      <dgm:prSet presAssocID="{F4597E2B-4077-45E9-B314-4A7EAAB0BD39}" presName="node" presStyleLbl="node1" presStyleIdx="2" presStyleCnt="6">
        <dgm:presLayoutVars>
          <dgm:bulletEnabled val="1"/>
        </dgm:presLayoutVars>
      </dgm:prSet>
      <dgm:spPr/>
    </dgm:pt>
    <dgm:pt modelId="{2C20BF0F-4AA9-4637-9E0F-DDBDE0EC8DD5}" type="pres">
      <dgm:prSet presAssocID="{9AA30C7F-F733-4D12-8D29-971AF2D74C3F}" presName="sibTrans" presStyleCnt="0"/>
      <dgm:spPr/>
    </dgm:pt>
    <dgm:pt modelId="{74C8C2FD-35DC-474C-BCEB-637366C9E861}" type="pres">
      <dgm:prSet presAssocID="{84329BF4-D252-438B-A122-55C60ECA540F}" presName="node" presStyleLbl="node1" presStyleIdx="3" presStyleCnt="6">
        <dgm:presLayoutVars>
          <dgm:bulletEnabled val="1"/>
        </dgm:presLayoutVars>
      </dgm:prSet>
      <dgm:spPr/>
    </dgm:pt>
    <dgm:pt modelId="{5B34D200-9A29-4CC8-A2CE-AC57F3B68353}" type="pres">
      <dgm:prSet presAssocID="{AE1631CD-7F2A-4181-BA31-39868352DA2F}" presName="sibTrans" presStyleCnt="0"/>
      <dgm:spPr/>
    </dgm:pt>
    <dgm:pt modelId="{AE460614-BC5A-480B-A37D-376CE8DE7B89}" type="pres">
      <dgm:prSet presAssocID="{F672C3BC-E004-4A11-AAF5-4C3A7100684A}" presName="node" presStyleLbl="node1" presStyleIdx="4" presStyleCnt="6">
        <dgm:presLayoutVars>
          <dgm:bulletEnabled val="1"/>
        </dgm:presLayoutVars>
      </dgm:prSet>
      <dgm:spPr/>
    </dgm:pt>
    <dgm:pt modelId="{1D7DD78A-389A-4986-9F4F-793E9B8BC1EF}" type="pres">
      <dgm:prSet presAssocID="{ED9CD2E1-E65F-42F5-8464-F0EC386589E9}" presName="sibTrans" presStyleCnt="0"/>
      <dgm:spPr/>
    </dgm:pt>
    <dgm:pt modelId="{D89D54E4-2172-4DEC-B786-C65CAB09B9C7}" type="pres">
      <dgm:prSet presAssocID="{493FAB10-D75D-4620-96FB-6CBDBACABD93}" presName="node" presStyleLbl="node1" presStyleIdx="5" presStyleCnt="6" custLinFactNeighborY="-1139">
        <dgm:presLayoutVars>
          <dgm:bulletEnabled val="1"/>
        </dgm:presLayoutVars>
      </dgm:prSet>
      <dgm:spPr/>
    </dgm:pt>
  </dgm:ptLst>
  <dgm:cxnLst>
    <dgm:cxn modelId="{E5D2030F-6E51-447F-B309-3289F457E966}" srcId="{ED343F77-0823-42B5-B835-8AE143A32CEF}" destId="{1615AE8E-A19E-45AA-BA69-F3345CC3A141}" srcOrd="1" destOrd="0" parTransId="{F399F2E9-6167-4D1E-99C2-8F819D470C0C}" sibTransId="{BE3CF1A6-AB70-498C-A889-0D43EC80F3E9}"/>
    <dgm:cxn modelId="{99AD5D23-CC43-41DE-9E5D-5F7EEDD63D95}" srcId="{ED343F77-0823-42B5-B835-8AE143A32CEF}" destId="{84329BF4-D252-438B-A122-55C60ECA540F}" srcOrd="3" destOrd="0" parTransId="{08A57BCA-AC1E-4E87-A473-8F228D2340C8}" sibTransId="{AE1631CD-7F2A-4181-BA31-39868352DA2F}"/>
    <dgm:cxn modelId="{47237829-B295-4BEE-84D6-088DD9C2C96F}" type="presOf" srcId="{84329BF4-D252-438B-A122-55C60ECA540F}" destId="{74C8C2FD-35DC-474C-BCEB-637366C9E861}" srcOrd="0" destOrd="0" presId="urn:microsoft.com/office/officeart/2005/8/layout/default"/>
    <dgm:cxn modelId="{AF8DBE2E-6AFF-429A-8088-7AD19A37366E}" srcId="{ED343F77-0823-42B5-B835-8AE143A32CEF}" destId="{493FAB10-D75D-4620-96FB-6CBDBACABD93}" srcOrd="5" destOrd="0" parTransId="{00F8942E-3375-4137-9827-2AD99BB21F9D}" sibTransId="{E9FBDED7-714B-4000-AD04-76FD8C8464CC}"/>
    <dgm:cxn modelId="{8745ED34-851B-4D34-A36A-15F51866995A}" srcId="{ED343F77-0823-42B5-B835-8AE143A32CEF}" destId="{F4597E2B-4077-45E9-B314-4A7EAAB0BD39}" srcOrd="2" destOrd="0" parTransId="{42553C4B-5643-4175-8B89-0914275A9B1B}" sibTransId="{9AA30C7F-F733-4D12-8D29-971AF2D74C3F}"/>
    <dgm:cxn modelId="{3B06CC4B-0731-4BD0-82AC-7874C85DFBB1}" type="presOf" srcId="{F672C3BC-E004-4A11-AAF5-4C3A7100684A}" destId="{AE460614-BC5A-480B-A37D-376CE8DE7B89}" srcOrd="0" destOrd="0" presId="urn:microsoft.com/office/officeart/2005/8/layout/default"/>
    <dgm:cxn modelId="{F4A88470-7078-4B2E-9968-2F03C77A3335}" type="presOf" srcId="{F4597E2B-4077-45E9-B314-4A7EAAB0BD39}" destId="{EDFEF76B-FB8A-4824-8AF3-0E2EF2914CEE}" srcOrd="0" destOrd="0" presId="urn:microsoft.com/office/officeart/2005/8/layout/default"/>
    <dgm:cxn modelId="{F47C8B8A-1996-430C-BA03-7B0AB0C115F8}" type="presOf" srcId="{91761F1F-2B81-498C-A295-8533755B8687}" destId="{49BD16E2-0822-492D-9506-5732385C3EB7}" srcOrd="0" destOrd="0" presId="urn:microsoft.com/office/officeart/2005/8/layout/default"/>
    <dgm:cxn modelId="{91E64B94-885C-4B36-B8D5-4645F7C43661}" srcId="{ED343F77-0823-42B5-B835-8AE143A32CEF}" destId="{91761F1F-2B81-498C-A295-8533755B8687}" srcOrd="0" destOrd="0" parTransId="{5CDF1194-52C2-4171-BC1F-50851A7EE587}" sibTransId="{711A87E6-FD12-4C49-9246-621C2EC5E849}"/>
    <dgm:cxn modelId="{9BCF4EAD-D780-4D2E-9365-3C1EFCDCEEE6}" type="presOf" srcId="{ED343F77-0823-42B5-B835-8AE143A32CEF}" destId="{10321536-FCEB-4794-986D-F157348AD6D9}" srcOrd="0" destOrd="0" presId="urn:microsoft.com/office/officeart/2005/8/layout/default"/>
    <dgm:cxn modelId="{03BD2FD8-EF37-41D2-8068-0E0FA9A7E8BD}" srcId="{ED343F77-0823-42B5-B835-8AE143A32CEF}" destId="{F672C3BC-E004-4A11-AAF5-4C3A7100684A}" srcOrd="4" destOrd="0" parTransId="{A458EEA4-E6A6-4B65-A819-0B5F314827CB}" sibTransId="{ED9CD2E1-E65F-42F5-8464-F0EC386589E9}"/>
    <dgm:cxn modelId="{88E6B5DC-BE47-44DF-9109-E8E969F6641D}" type="presOf" srcId="{1615AE8E-A19E-45AA-BA69-F3345CC3A141}" destId="{B4D66699-4D6A-4D93-9F2C-A9BA6BE1305E}" srcOrd="0" destOrd="0" presId="urn:microsoft.com/office/officeart/2005/8/layout/default"/>
    <dgm:cxn modelId="{E85B36E6-CD51-4014-93C8-1B617177FDC4}" type="presOf" srcId="{493FAB10-D75D-4620-96FB-6CBDBACABD93}" destId="{D89D54E4-2172-4DEC-B786-C65CAB09B9C7}" srcOrd="0" destOrd="0" presId="urn:microsoft.com/office/officeart/2005/8/layout/default"/>
    <dgm:cxn modelId="{E620569F-125A-4AA5-B01D-E5F73B6C7090}" type="presParOf" srcId="{10321536-FCEB-4794-986D-F157348AD6D9}" destId="{49BD16E2-0822-492D-9506-5732385C3EB7}" srcOrd="0" destOrd="0" presId="urn:microsoft.com/office/officeart/2005/8/layout/default"/>
    <dgm:cxn modelId="{1CC85779-7655-47AE-9957-B3BA4B6FEF7B}" type="presParOf" srcId="{10321536-FCEB-4794-986D-F157348AD6D9}" destId="{AF17523C-E5BC-43F6-8C75-6DADFE1C9F72}" srcOrd="1" destOrd="0" presId="urn:microsoft.com/office/officeart/2005/8/layout/default"/>
    <dgm:cxn modelId="{4338D23B-32A2-4E6A-8F69-1A15F844E9E3}" type="presParOf" srcId="{10321536-FCEB-4794-986D-F157348AD6D9}" destId="{B4D66699-4D6A-4D93-9F2C-A9BA6BE1305E}" srcOrd="2" destOrd="0" presId="urn:microsoft.com/office/officeart/2005/8/layout/default"/>
    <dgm:cxn modelId="{F9165182-745D-44E3-A3FC-7AD2B942398F}" type="presParOf" srcId="{10321536-FCEB-4794-986D-F157348AD6D9}" destId="{A7819F39-2778-4EB0-ADCD-8230D495D73D}" srcOrd="3" destOrd="0" presId="urn:microsoft.com/office/officeart/2005/8/layout/default"/>
    <dgm:cxn modelId="{8B354FC1-5A7F-4CC2-B810-CEA8B75A05DC}" type="presParOf" srcId="{10321536-FCEB-4794-986D-F157348AD6D9}" destId="{EDFEF76B-FB8A-4824-8AF3-0E2EF2914CEE}" srcOrd="4" destOrd="0" presId="urn:microsoft.com/office/officeart/2005/8/layout/default"/>
    <dgm:cxn modelId="{2037DB4A-5B9A-4D95-A78C-166DFD96C86F}" type="presParOf" srcId="{10321536-FCEB-4794-986D-F157348AD6D9}" destId="{2C20BF0F-4AA9-4637-9E0F-DDBDE0EC8DD5}" srcOrd="5" destOrd="0" presId="urn:microsoft.com/office/officeart/2005/8/layout/default"/>
    <dgm:cxn modelId="{3DFAB321-E354-46A7-8C71-20B155E104AB}" type="presParOf" srcId="{10321536-FCEB-4794-986D-F157348AD6D9}" destId="{74C8C2FD-35DC-474C-BCEB-637366C9E861}" srcOrd="6" destOrd="0" presId="urn:microsoft.com/office/officeart/2005/8/layout/default"/>
    <dgm:cxn modelId="{F32D3D3E-6E2B-44B2-987A-7C908A0A5639}" type="presParOf" srcId="{10321536-FCEB-4794-986D-F157348AD6D9}" destId="{5B34D200-9A29-4CC8-A2CE-AC57F3B68353}" srcOrd="7" destOrd="0" presId="urn:microsoft.com/office/officeart/2005/8/layout/default"/>
    <dgm:cxn modelId="{547DB87B-D7E8-4564-8F68-06D5A879E1A5}" type="presParOf" srcId="{10321536-FCEB-4794-986D-F157348AD6D9}" destId="{AE460614-BC5A-480B-A37D-376CE8DE7B89}" srcOrd="8" destOrd="0" presId="urn:microsoft.com/office/officeart/2005/8/layout/default"/>
    <dgm:cxn modelId="{CCD02CA8-FF5A-4F05-95C2-C0723AAE5EFD}" type="presParOf" srcId="{10321536-FCEB-4794-986D-F157348AD6D9}" destId="{1D7DD78A-389A-4986-9F4F-793E9B8BC1EF}" srcOrd="9" destOrd="0" presId="urn:microsoft.com/office/officeart/2005/8/layout/default"/>
    <dgm:cxn modelId="{7C9AE52C-B1FD-444D-9E47-E8D9708FB1C0}" type="presParOf" srcId="{10321536-FCEB-4794-986D-F157348AD6D9}" destId="{D89D54E4-2172-4DEC-B786-C65CAB09B9C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95556-4775-4E1B-ABAE-7E08D5B750F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86FDD2-44F7-49A4-989D-D42FCA6A7AB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Coordination with Sister Campuses</a:t>
          </a:r>
        </a:p>
      </dgm:t>
    </dgm:pt>
    <dgm:pt modelId="{AF17B1B9-A60A-4EC8-B063-604BE3B5DB7A}" type="parTrans" cxnId="{306AFC9C-B0A9-4E1C-BF91-A180773068B0}">
      <dgm:prSet/>
      <dgm:spPr/>
      <dgm:t>
        <a:bodyPr/>
        <a:lstStyle/>
        <a:p>
          <a:endParaRPr lang="en-US"/>
        </a:p>
      </dgm:t>
    </dgm:pt>
    <dgm:pt modelId="{093615B8-A6C9-4922-8203-9255507C6C51}" type="sibTrans" cxnId="{306AFC9C-B0A9-4E1C-BF91-A180773068B0}">
      <dgm:prSet/>
      <dgm:spPr/>
      <dgm:t>
        <a:bodyPr/>
        <a:lstStyle/>
        <a:p>
          <a:endParaRPr lang="en-US"/>
        </a:p>
      </dgm:t>
    </dgm:pt>
    <dgm:pt modelId="{5F24216C-C783-4B72-9F13-92BD5278E24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Efficient Event Planning</a:t>
          </a:r>
        </a:p>
      </dgm:t>
    </dgm:pt>
    <dgm:pt modelId="{12E6FAAF-12A9-46D6-BC18-4D2858D1369C}" type="parTrans" cxnId="{7A2165E4-AC9C-4077-918C-A876335F5483}">
      <dgm:prSet/>
      <dgm:spPr/>
      <dgm:t>
        <a:bodyPr/>
        <a:lstStyle/>
        <a:p>
          <a:endParaRPr lang="en-US"/>
        </a:p>
      </dgm:t>
    </dgm:pt>
    <dgm:pt modelId="{3417F572-7FEF-438A-A1C7-B7F1F075AC3A}" type="sibTrans" cxnId="{7A2165E4-AC9C-4077-918C-A876335F5483}">
      <dgm:prSet/>
      <dgm:spPr/>
      <dgm:t>
        <a:bodyPr/>
        <a:lstStyle/>
        <a:p>
          <a:endParaRPr lang="en-US"/>
        </a:p>
      </dgm:t>
    </dgm:pt>
    <dgm:pt modelId="{CF86C52E-908B-4734-885F-1E0A747BF2A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Enhanced Yield Efforts</a:t>
          </a:r>
        </a:p>
      </dgm:t>
    </dgm:pt>
    <dgm:pt modelId="{F2678B4E-5649-401A-A15E-5B7CB4A8D88E}" type="parTrans" cxnId="{A90C10FE-B100-4BE4-AE35-5EEC520FE1D4}">
      <dgm:prSet/>
      <dgm:spPr/>
      <dgm:t>
        <a:bodyPr/>
        <a:lstStyle/>
        <a:p>
          <a:endParaRPr lang="en-US"/>
        </a:p>
      </dgm:t>
    </dgm:pt>
    <dgm:pt modelId="{11C4E05B-FBFD-41CC-9587-CED1E108C011}" type="sibTrans" cxnId="{A90C10FE-B100-4BE4-AE35-5EEC520FE1D4}">
      <dgm:prSet/>
      <dgm:spPr/>
      <dgm:t>
        <a:bodyPr/>
        <a:lstStyle/>
        <a:p>
          <a:endParaRPr lang="en-US"/>
        </a:p>
      </dgm:t>
    </dgm:pt>
    <dgm:pt modelId="{DACE41BA-7599-4E34-B480-6A5607E562A2}" type="pres">
      <dgm:prSet presAssocID="{DBD95556-4775-4E1B-ABAE-7E08D5B750F0}" presName="root" presStyleCnt="0">
        <dgm:presLayoutVars>
          <dgm:dir/>
          <dgm:resizeHandles val="exact"/>
        </dgm:presLayoutVars>
      </dgm:prSet>
      <dgm:spPr/>
    </dgm:pt>
    <dgm:pt modelId="{2726EA3B-1D14-41DB-B965-0CD7D02BBE0E}" type="pres">
      <dgm:prSet presAssocID="{B886FDD2-44F7-49A4-989D-D42FCA6A7AB0}" presName="compNode" presStyleCnt="0"/>
      <dgm:spPr/>
    </dgm:pt>
    <dgm:pt modelId="{3A7FFB98-33F9-455D-8287-D58691AF7B71}" type="pres">
      <dgm:prSet presAssocID="{B886FDD2-44F7-49A4-989D-D42FCA6A7AB0}" presName="iconBgRect" presStyleLbl="bgShp" presStyleIdx="0" presStyleCnt="3"/>
      <dgm:spPr/>
    </dgm:pt>
    <dgm:pt modelId="{23A82BC0-7CD1-4C94-BBF8-3F6CC073EA01}" type="pres">
      <dgm:prSet presAssocID="{B886FDD2-44F7-49A4-989D-D42FCA6A7A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46050A7-840F-4B9B-B016-CBEA2C588B00}" type="pres">
      <dgm:prSet presAssocID="{B886FDD2-44F7-49A4-989D-D42FCA6A7AB0}" presName="spaceRect" presStyleCnt="0"/>
      <dgm:spPr/>
    </dgm:pt>
    <dgm:pt modelId="{0E986047-FC38-4BE7-A236-C8533DC38B73}" type="pres">
      <dgm:prSet presAssocID="{B886FDD2-44F7-49A4-989D-D42FCA6A7AB0}" presName="textRect" presStyleLbl="revTx" presStyleIdx="0" presStyleCnt="3" custLinFactNeighborY="-3804">
        <dgm:presLayoutVars>
          <dgm:chMax val="1"/>
          <dgm:chPref val="1"/>
        </dgm:presLayoutVars>
      </dgm:prSet>
      <dgm:spPr/>
    </dgm:pt>
    <dgm:pt modelId="{8CBA46B0-9BAC-4B3C-95BF-A19B8A20A91F}" type="pres">
      <dgm:prSet presAssocID="{093615B8-A6C9-4922-8203-9255507C6C51}" presName="sibTrans" presStyleCnt="0"/>
      <dgm:spPr/>
    </dgm:pt>
    <dgm:pt modelId="{F8805655-C9A0-435D-B461-83CE0D7BF2BB}" type="pres">
      <dgm:prSet presAssocID="{5F24216C-C783-4B72-9F13-92BD5278E24D}" presName="compNode" presStyleCnt="0"/>
      <dgm:spPr/>
    </dgm:pt>
    <dgm:pt modelId="{182D1D9A-1FEE-4667-BD23-3C6C76458E00}" type="pres">
      <dgm:prSet presAssocID="{5F24216C-C783-4B72-9F13-92BD5278E24D}" presName="iconBgRect" presStyleLbl="bgShp" presStyleIdx="1" presStyleCnt="3" custLinFactNeighborY="2"/>
      <dgm:spPr/>
    </dgm:pt>
    <dgm:pt modelId="{462D284A-61F2-4822-AA9E-C880CACB8AAD}" type="pres">
      <dgm:prSet presAssocID="{5F24216C-C783-4B72-9F13-92BD5278E2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EE5910CE-D4BC-47DF-B3A9-E8E3D8A79171}" type="pres">
      <dgm:prSet presAssocID="{5F24216C-C783-4B72-9F13-92BD5278E24D}" presName="spaceRect" presStyleCnt="0"/>
      <dgm:spPr/>
    </dgm:pt>
    <dgm:pt modelId="{6D4A4BB4-81B6-4BA7-9FA1-42DDFC236A11}" type="pres">
      <dgm:prSet presAssocID="{5F24216C-C783-4B72-9F13-92BD5278E24D}" presName="textRect" presStyleLbl="revTx" presStyleIdx="1" presStyleCnt="3" custLinFactNeighborY="-3804">
        <dgm:presLayoutVars>
          <dgm:chMax val="1"/>
          <dgm:chPref val="1"/>
        </dgm:presLayoutVars>
      </dgm:prSet>
      <dgm:spPr/>
    </dgm:pt>
    <dgm:pt modelId="{A7F06E79-0FD9-4464-8792-562D9F7EB446}" type="pres">
      <dgm:prSet presAssocID="{3417F572-7FEF-438A-A1C7-B7F1F075AC3A}" presName="sibTrans" presStyleCnt="0"/>
      <dgm:spPr/>
    </dgm:pt>
    <dgm:pt modelId="{700EA906-4865-42EA-B861-C2C2132230CC}" type="pres">
      <dgm:prSet presAssocID="{CF86C52E-908B-4734-885F-1E0A747BF2A3}" presName="compNode" presStyleCnt="0"/>
      <dgm:spPr/>
    </dgm:pt>
    <dgm:pt modelId="{F18C0335-F225-485D-822D-158A8B175C6D}" type="pres">
      <dgm:prSet presAssocID="{CF86C52E-908B-4734-885F-1E0A747BF2A3}" presName="iconBgRect" presStyleLbl="bgShp" presStyleIdx="2" presStyleCnt="3"/>
      <dgm:spPr/>
    </dgm:pt>
    <dgm:pt modelId="{A486AC3B-5CAC-4C95-B8C6-4D2BA3974ACE}" type="pres">
      <dgm:prSet presAssocID="{CF86C52E-908B-4734-885F-1E0A747BF2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121F0C9-D0E3-49C6-8627-573B873821B8}" type="pres">
      <dgm:prSet presAssocID="{CF86C52E-908B-4734-885F-1E0A747BF2A3}" presName="spaceRect" presStyleCnt="0"/>
      <dgm:spPr/>
    </dgm:pt>
    <dgm:pt modelId="{5E24C736-6BD8-443B-A95E-7BF5AE97467D}" type="pres">
      <dgm:prSet presAssocID="{CF86C52E-908B-4734-885F-1E0A747BF2A3}" presName="textRect" presStyleLbl="revTx" presStyleIdx="2" presStyleCnt="3" custLinFactNeighborY="-3804">
        <dgm:presLayoutVars>
          <dgm:chMax val="1"/>
          <dgm:chPref val="1"/>
        </dgm:presLayoutVars>
      </dgm:prSet>
      <dgm:spPr/>
    </dgm:pt>
  </dgm:ptLst>
  <dgm:cxnLst>
    <dgm:cxn modelId="{90E5FD68-8DFB-4A06-9744-39ADF69E6F04}" type="presOf" srcId="{CF86C52E-908B-4734-885F-1E0A747BF2A3}" destId="{5E24C736-6BD8-443B-A95E-7BF5AE97467D}" srcOrd="0" destOrd="0" presId="urn:microsoft.com/office/officeart/2018/5/layout/IconCircleLabelList"/>
    <dgm:cxn modelId="{0522C34E-13A4-4FD8-A52E-A7AB3AF0FC3F}" type="presOf" srcId="{DBD95556-4775-4E1B-ABAE-7E08D5B750F0}" destId="{DACE41BA-7599-4E34-B480-6A5607E562A2}" srcOrd="0" destOrd="0" presId="urn:microsoft.com/office/officeart/2018/5/layout/IconCircleLabelList"/>
    <dgm:cxn modelId="{306AFC9C-B0A9-4E1C-BF91-A180773068B0}" srcId="{DBD95556-4775-4E1B-ABAE-7E08D5B750F0}" destId="{B886FDD2-44F7-49A4-989D-D42FCA6A7AB0}" srcOrd="0" destOrd="0" parTransId="{AF17B1B9-A60A-4EC8-B063-604BE3B5DB7A}" sibTransId="{093615B8-A6C9-4922-8203-9255507C6C51}"/>
    <dgm:cxn modelId="{4781D3D8-9C13-45B3-A87C-8861C959C18D}" type="presOf" srcId="{5F24216C-C783-4B72-9F13-92BD5278E24D}" destId="{6D4A4BB4-81B6-4BA7-9FA1-42DDFC236A11}" srcOrd="0" destOrd="0" presId="urn:microsoft.com/office/officeart/2018/5/layout/IconCircleLabelList"/>
    <dgm:cxn modelId="{7A2165E4-AC9C-4077-918C-A876335F5483}" srcId="{DBD95556-4775-4E1B-ABAE-7E08D5B750F0}" destId="{5F24216C-C783-4B72-9F13-92BD5278E24D}" srcOrd="1" destOrd="0" parTransId="{12E6FAAF-12A9-46D6-BC18-4D2858D1369C}" sibTransId="{3417F572-7FEF-438A-A1C7-B7F1F075AC3A}"/>
    <dgm:cxn modelId="{1623A5E9-D408-4A7D-9D37-55AB143615BE}" type="presOf" srcId="{B886FDD2-44F7-49A4-989D-D42FCA6A7AB0}" destId="{0E986047-FC38-4BE7-A236-C8533DC38B73}" srcOrd="0" destOrd="0" presId="urn:microsoft.com/office/officeart/2018/5/layout/IconCircleLabelList"/>
    <dgm:cxn modelId="{A90C10FE-B100-4BE4-AE35-5EEC520FE1D4}" srcId="{DBD95556-4775-4E1B-ABAE-7E08D5B750F0}" destId="{CF86C52E-908B-4734-885F-1E0A747BF2A3}" srcOrd="2" destOrd="0" parTransId="{F2678B4E-5649-401A-A15E-5B7CB4A8D88E}" sibTransId="{11C4E05B-FBFD-41CC-9587-CED1E108C011}"/>
    <dgm:cxn modelId="{9DFE1B72-0388-4C72-9051-24E8FB7CD01F}" type="presParOf" srcId="{DACE41BA-7599-4E34-B480-6A5607E562A2}" destId="{2726EA3B-1D14-41DB-B965-0CD7D02BBE0E}" srcOrd="0" destOrd="0" presId="urn:microsoft.com/office/officeart/2018/5/layout/IconCircleLabelList"/>
    <dgm:cxn modelId="{1B5E6A43-2B93-4C74-9C40-3C22BF7F313C}" type="presParOf" srcId="{2726EA3B-1D14-41DB-B965-0CD7D02BBE0E}" destId="{3A7FFB98-33F9-455D-8287-D58691AF7B71}" srcOrd="0" destOrd="0" presId="urn:microsoft.com/office/officeart/2018/5/layout/IconCircleLabelList"/>
    <dgm:cxn modelId="{CE926E15-5E01-4682-8F45-FDB4226367BC}" type="presParOf" srcId="{2726EA3B-1D14-41DB-B965-0CD7D02BBE0E}" destId="{23A82BC0-7CD1-4C94-BBF8-3F6CC073EA01}" srcOrd="1" destOrd="0" presId="urn:microsoft.com/office/officeart/2018/5/layout/IconCircleLabelList"/>
    <dgm:cxn modelId="{61EBA085-F25E-42E1-AABE-611C691220AF}" type="presParOf" srcId="{2726EA3B-1D14-41DB-B965-0CD7D02BBE0E}" destId="{446050A7-840F-4B9B-B016-CBEA2C588B00}" srcOrd="2" destOrd="0" presId="urn:microsoft.com/office/officeart/2018/5/layout/IconCircleLabelList"/>
    <dgm:cxn modelId="{6FA70180-0302-4A7F-B7DB-9F388B1B8BC4}" type="presParOf" srcId="{2726EA3B-1D14-41DB-B965-0CD7D02BBE0E}" destId="{0E986047-FC38-4BE7-A236-C8533DC38B73}" srcOrd="3" destOrd="0" presId="urn:microsoft.com/office/officeart/2018/5/layout/IconCircleLabelList"/>
    <dgm:cxn modelId="{2F5565C8-6587-4BBB-85D2-F1A7DED34BA5}" type="presParOf" srcId="{DACE41BA-7599-4E34-B480-6A5607E562A2}" destId="{8CBA46B0-9BAC-4B3C-95BF-A19B8A20A91F}" srcOrd="1" destOrd="0" presId="urn:microsoft.com/office/officeart/2018/5/layout/IconCircleLabelList"/>
    <dgm:cxn modelId="{38FCABB3-1D7F-423F-A7AE-E4B927EE834A}" type="presParOf" srcId="{DACE41BA-7599-4E34-B480-6A5607E562A2}" destId="{F8805655-C9A0-435D-B461-83CE0D7BF2BB}" srcOrd="2" destOrd="0" presId="urn:microsoft.com/office/officeart/2018/5/layout/IconCircleLabelList"/>
    <dgm:cxn modelId="{C5231FB6-7695-445E-8297-E4DC48F52FFA}" type="presParOf" srcId="{F8805655-C9A0-435D-B461-83CE0D7BF2BB}" destId="{182D1D9A-1FEE-4667-BD23-3C6C76458E00}" srcOrd="0" destOrd="0" presId="urn:microsoft.com/office/officeart/2018/5/layout/IconCircleLabelList"/>
    <dgm:cxn modelId="{7135DBC6-8F1F-4899-BB96-30D21C5ED4BC}" type="presParOf" srcId="{F8805655-C9A0-435D-B461-83CE0D7BF2BB}" destId="{462D284A-61F2-4822-AA9E-C880CACB8AAD}" srcOrd="1" destOrd="0" presId="urn:microsoft.com/office/officeart/2018/5/layout/IconCircleLabelList"/>
    <dgm:cxn modelId="{EE6B024A-69A9-4ACC-A235-FF079277D521}" type="presParOf" srcId="{F8805655-C9A0-435D-B461-83CE0D7BF2BB}" destId="{EE5910CE-D4BC-47DF-B3A9-E8E3D8A79171}" srcOrd="2" destOrd="0" presId="urn:microsoft.com/office/officeart/2018/5/layout/IconCircleLabelList"/>
    <dgm:cxn modelId="{6E258690-F167-48FC-8AB7-6C3DF4FAD84D}" type="presParOf" srcId="{F8805655-C9A0-435D-B461-83CE0D7BF2BB}" destId="{6D4A4BB4-81B6-4BA7-9FA1-42DDFC236A11}" srcOrd="3" destOrd="0" presId="urn:microsoft.com/office/officeart/2018/5/layout/IconCircleLabelList"/>
    <dgm:cxn modelId="{9A09EC86-73B3-415B-8F28-07CCEE9CDC58}" type="presParOf" srcId="{DACE41BA-7599-4E34-B480-6A5607E562A2}" destId="{A7F06E79-0FD9-4464-8792-562D9F7EB446}" srcOrd="3" destOrd="0" presId="urn:microsoft.com/office/officeart/2018/5/layout/IconCircleLabelList"/>
    <dgm:cxn modelId="{75C2D11A-B883-4253-8320-B5FFC1AEBF46}" type="presParOf" srcId="{DACE41BA-7599-4E34-B480-6A5607E562A2}" destId="{700EA906-4865-42EA-B861-C2C2132230CC}" srcOrd="4" destOrd="0" presId="urn:microsoft.com/office/officeart/2018/5/layout/IconCircleLabelList"/>
    <dgm:cxn modelId="{AA6FCBFE-81D2-403A-882E-ACB670EB6054}" type="presParOf" srcId="{700EA906-4865-42EA-B861-C2C2132230CC}" destId="{F18C0335-F225-485D-822D-158A8B175C6D}" srcOrd="0" destOrd="0" presId="urn:microsoft.com/office/officeart/2018/5/layout/IconCircleLabelList"/>
    <dgm:cxn modelId="{EB55EBAD-E8FD-4E6B-A769-F5E63235BA6B}" type="presParOf" srcId="{700EA906-4865-42EA-B861-C2C2132230CC}" destId="{A486AC3B-5CAC-4C95-B8C6-4D2BA3974ACE}" srcOrd="1" destOrd="0" presId="urn:microsoft.com/office/officeart/2018/5/layout/IconCircleLabelList"/>
    <dgm:cxn modelId="{70F02745-3234-4CF0-82E6-BD4D4CCC99F0}" type="presParOf" srcId="{700EA906-4865-42EA-B861-C2C2132230CC}" destId="{A121F0C9-D0E3-49C6-8627-573B873821B8}" srcOrd="2" destOrd="0" presId="urn:microsoft.com/office/officeart/2018/5/layout/IconCircleLabelList"/>
    <dgm:cxn modelId="{23349769-6AC2-49AD-AF81-7861BFB2992F}" type="presParOf" srcId="{700EA906-4865-42EA-B861-C2C2132230CC}" destId="{5E24C736-6BD8-443B-A95E-7BF5AE97467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D95556-4775-4E1B-ABAE-7E08D5B750F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86FDD2-44F7-49A4-989D-D42FCA6A7AB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Coordination with Sister Campuses</a:t>
          </a:r>
        </a:p>
      </dgm:t>
    </dgm:pt>
    <dgm:pt modelId="{AF17B1B9-A60A-4EC8-B063-604BE3B5DB7A}" type="parTrans" cxnId="{306AFC9C-B0A9-4E1C-BF91-A180773068B0}">
      <dgm:prSet/>
      <dgm:spPr/>
      <dgm:t>
        <a:bodyPr/>
        <a:lstStyle/>
        <a:p>
          <a:endParaRPr lang="en-US"/>
        </a:p>
      </dgm:t>
    </dgm:pt>
    <dgm:pt modelId="{093615B8-A6C9-4922-8203-9255507C6C51}" type="sibTrans" cxnId="{306AFC9C-B0A9-4E1C-BF91-A180773068B0}">
      <dgm:prSet/>
      <dgm:spPr/>
      <dgm:t>
        <a:bodyPr/>
        <a:lstStyle/>
        <a:p>
          <a:endParaRPr lang="en-US"/>
        </a:p>
      </dgm:t>
    </dgm:pt>
    <dgm:pt modelId="{5F24216C-C783-4B72-9F13-92BD5278E24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Efficient Event Planning</a:t>
          </a:r>
        </a:p>
      </dgm:t>
    </dgm:pt>
    <dgm:pt modelId="{12E6FAAF-12A9-46D6-BC18-4D2858D1369C}" type="parTrans" cxnId="{7A2165E4-AC9C-4077-918C-A876335F5483}">
      <dgm:prSet/>
      <dgm:spPr/>
      <dgm:t>
        <a:bodyPr/>
        <a:lstStyle/>
        <a:p>
          <a:endParaRPr lang="en-US"/>
        </a:p>
      </dgm:t>
    </dgm:pt>
    <dgm:pt modelId="{3417F572-7FEF-438A-A1C7-B7F1F075AC3A}" type="sibTrans" cxnId="{7A2165E4-AC9C-4077-918C-A876335F5483}">
      <dgm:prSet/>
      <dgm:spPr/>
      <dgm:t>
        <a:bodyPr/>
        <a:lstStyle/>
        <a:p>
          <a:endParaRPr lang="en-US"/>
        </a:p>
      </dgm:t>
    </dgm:pt>
    <dgm:pt modelId="{CF86C52E-908B-4734-885F-1E0A747BF2A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>
              <a:latin typeface="Rockwell" panose="02060603020205020403" pitchFamily="18" charset="0"/>
              <a:cs typeface="Arial" panose="020B0604020202020204" pitchFamily="34" charset="0"/>
            </a:rPr>
            <a:t>Enhanced Yield Efforts</a:t>
          </a:r>
        </a:p>
      </dgm:t>
    </dgm:pt>
    <dgm:pt modelId="{F2678B4E-5649-401A-A15E-5B7CB4A8D88E}" type="parTrans" cxnId="{A90C10FE-B100-4BE4-AE35-5EEC520FE1D4}">
      <dgm:prSet/>
      <dgm:spPr/>
      <dgm:t>
        <a:bodyPr/>
        <a:lstStyle/>
        <a:p>
          <a:endParaRPr lang="en-US"/>
        </a:p>
      </dgm:t>
    </dgm:pt>
    <dgm:pt modelId="{11C4E05B-FBFD-41CC-9587-CED1E108C011}" type="sibTrans" cxnId="{A90C10FE-B100-4BE4-AE35-5EEC520FE1D4}">
      <dgm:prSet/>
      <dgm:spPr/>
      <dgm:t>
        <a:bodyPr/>
        <a:lstStyle/>
        <a:p>
          <a:endParaRPr lang="en-US"/>
        </a:p>
      </dgm:t>
    </dgm:pt>
    <dgm:pt modelId="{DACE41BA-7599-4E34-B480-6A5607E562A2}" type="pres">
      <dgm:prSet presAssocID="{DBD95556-4775-4E1B-ABAE-7E08D5B750F0}" presName="root" presStyleCnt="0">
        <dgm:presLayoutVars>
          <dgm:dir/>
          <dgm:resizeHandles val="exact"/>
        </dgm:presLayoutVars>
      </dgm:prSet>
      <dgm:spPr/>
    </dgm:pt>
    <dgm:pt modelId="{2726EA3B-1D14-41DB-B965-0CD7D02BBE0E}" type="pres">
      <dgm:prSet presAssocID="{B886FDD2-44F7-49A4-989D-D42FCA6A7AB0}" presName="compNode" presStyleCnt="0"/>
      <dgm:spPr/>
    </dgm:pt>
    <dgm:pt modelId="{3A7FFB98-33F9-455D-8287-D58691AF7B71}" type="pres">
      <dgm:prSet presAssocID="{B886FDD2-44F7-49A4-989D-D42FCA6A7AB0}" presName="iconBgRect" presStyleLbl="bgShp" presStyleIdx="0" presStyleCnt="3"/>
      <dgm:spPr/>
    </dgm:pt>
    <dgm:pt modelId="{23A82BC0-7CD1-4C94-BBF8-3F6CC073EA01}" type="pres">
      <dgm:prSet presAssocID="{B886FDD2-44F7-49A4-989D-D42FCA6A7A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46050A7-840F-4B9B-B016-CBEA2C588B00}" type="pres">
      <dgm:prSet presAssocID="{B886FDD2-44F7-49A4-989D-D42FCA6A7AB0}" presName="spaceRect" presStyleCnt="0"/>
      <dgm:spPr/>
    </dgm:pt>
    <dgm:pt modelId="{0E986047-FC38-4BE7-A236-C8533DC38B73}" type="pres">
      <dgm:prSet presAssocID="{B886FDD2-44F7-49A4-989D-D42FCA6A7AB0}" presName="textRect" presStyleLbl="revTx" presStyleIdx="0" presStyleCnt="3" custLinFactNeighborY="-3804">
        <dgm:presLayoutVars>
          <dgm:chMax val="1"/>
          <dgm:chPref val="1"/>
        </dgm:presLayoutVars>
      </dgm:prSet>
      <dgm:spPr/>
    </dgm:pt>
    <dgm:pt modelId="{8CBA46B0-9BAC-4B3C-95BF-A19B8A20A91F}" type="pres">
      <dgm:prSet presAssocID="{093615B8-A6C9-4922-8203-9255507C6C51}" presName="sibTrans" presStyleCnt="0"/>
      <dgm:spPr/>
    </dgm:pt>
    <dgm:pt modelId="{F8805655-C9A0-435D-B461-83CE0D7BF2BB}" type="pres">
      <dgm:prSet presAssocID="{5F24216C-C783-4B72-9F13-92BD5278E24D}" presName="compNode" presStyleCnt="0"/>
      <dgm:spPr/>
    </dgm:pt>
    <dgm:pt modelId="{182D1D9A-1FEE-4667-BD23-3C6C76458E00}" type="pres">
      <dgm:prSet presAssocID="{5F24216C-C783-4B72-9F13-92BD5278E24D}" presName="iconBgRect" presStyleLbl="bgShp" presStyleIdx="1" presStyleCnt="3" custLinFactNeighborY="2"/>
      <dgm:spPr/>
    </dgm:pt>
    <dgm:pt modelId="{462D284A-61F2-4822-AA9E-C880CACB8AAD}" type="pres">
      <dgm:prSet presAssocID="{5F24216C-C783-4B72-9F13-92BD5278E2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EE5910CE-D4BC-47DF-B3A9-E8E3D8A79171}" type="pres">
      <dgm:prSet presAssocID="{5F24216C-C783-4B72-9F13-92BD5278E24D}" presName="spaceRect" presStyleCnt="0"/>
      <dgm:spPr/>
    </dgm:pt>
    <dgm:pt modelId="{6D4A4BB4-81B6-4BA7-9FA1-42DDFC236A11}" type="pres">
      <dgm:prSet presAssocID="{5F24216C-C783-4B72-9F13-92BD5278E24D}" presName="textRect" presStyleLbl="revTx" presStyleIdx="1" presStyleCnt="3" custLinFactNeighborY="-3804">
        <dgm:presLayoutVars>
          <dgm:chMax val="1"/>
          <dgm:chPref val="1"/>
        </dgm:presLayoutVars>
      </dgm:prSet>
      <dgm:spPr/>
    </dgm:pt>
    <dgm:pt modelId="{A7F06E79-0FD9-4464-8792-562D9F7EB446}" type="pres">
      <dgm:prSet presAssocID="{3417F572-7FEF-438A-A1C7-B7F1F075AC3A}" presName="sibTrans" presStyleCnt="0"/>
      <dgm:spPr/>
    </dgm:pt>
    <dgm:pt modelId="{700EA906-4865-42EA-B861-C2C2132230CC}" type="pres">
      <dgm:prSet presAssocID="{CF86C52E-908B-4734-885F-1E0A747BF2A3}" presName="compNode" presStyleCnt="0"/>
      <dgm:spPr/>
    </dgm:pt>
    <dgm:pt modelId="{F18C0335-F225-485D-822D-158A8B175C6D}" type="pres">
      <dgm:prSet presAssocID="{CF86C52E-908B-4734-885F-1E0A747BF2A3}" presName="iconBgRect" presStyleLbl="bgShp" presStyleIdx="2" presStyleCnt="3"/>
      <dgm:spPr/>
    </dgm:pt>
    <dgm:pt modelId="{A486AC3B-5CAC-4C95-B8C6-4D2BA3974ACE}" type="pres">
      <dgm:prSet presAssocID="{CF86C52E-908B-4734-885F-1E0A747BF2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121F0C9-D0E3-49C6-8627-573B873821B8}" type="pres">
      <dgm:prSet presAssocID="{CF86C52E-908B-4734-885F-1E0A747BF2A3}" presName="spaceRect" presStyleCnt="0"/>
      <dgm:spPr/>
    </dgm:pt>
    <dgm:pt modelId="{5E24C736-6BD8-443B-A95E-7BF5AE97467D}" type="pres">
      <dgm:prSet presAssocID="{CF86C52E-908B-4734-885F-1E0A747BF2A3}" presName="textRect" presStyleLbl="revTx" presStyleIdx="2" presStyleCnt="3" custLinFactNeighborY="-3804">
        <dgm:presLayoutVars>
          <dgm:chMax val="1"/>
          <dgm:chPref val="1"/>
        </dgm:presLayoutVars>
      </dgm:prSet>
      <dgm:spPr/>
    </dgm:pt>
  </dgm:ptLst>
  <dgm:cxnLst>
    <dgm:cxn modelId="{90E5FD68-8DFB-4A06-9744-39ADF69E6F04}" type="presOf" srcId="{CF86C52E-908B-4734-885F-1E0A747BF2A3}" destId="{5E24C736-6BD8-443B-A95E-7BF5AE97467D}" srcOrd="0" destOrd="0" presId="urn:microsoft.com/office/officeart/2018/5/layout/IconCircleLabelList"/>
    <dgm:cxn modelId="{0522C34E-13A4-4FD8-A52E-A7AB3AF0FC3F}" type="presOf" srcId="{DBD95556-4775-4E1B-ABAE-7E08D5B750F0}" destId="{DACE41BA-7599-4E34-B480-6A5607E562A2}" srcOrd="0" destOrd="0" presId="urn:microsoft.com/office/officeart/2018/5/layout/IconCircleLabelList"/>
    <dgm:cxn modelId="{306AFC9C-B0A9-4E1C-BF91-A180773068B0}" srcId="{DBD95556-4775-4E1B-ABAE-7E08D5B750F0}" destId="{B886FDD2-44F7-49A4-989D-D42FCA6A7AB0}" srcOrd="0" destOrd="0" parTransId="{AF17B1B9-A60A-4EC8-B063-604BE3B5DB7A}" sibTransId="{093615B8-A6C9-4922-8203-9255507C6C51}"/>
    <dgm:cxn modelId="{4781D3D8-9C13-45B3-A87C-8861C959C18D}" type="presOf" srcId="{5F24216C-C783-4B72-9F13-92BD5278E24D}" destId="{6D4A4BB4-81B6-4BA7-9FA1-42DDFC236A11}" srcOrd="0" destOrd="0" presId="urn:microsoft.com/office/officeart/2018/5/layout/IconCircleLabelList"/>
    <dgm:cxn modelId="{7A2165E4-AC9C-4077-918C-A876335F5483}" srcId="{DBD95556-4775-4E1B-ABAE-7E08D5B750F0}" destId="{5F24216C-C783-4B72-9F13-92BD5278E24D}" srcOrd="1" destOrd="0" parTransId="{12E6FAAF-12A9-46D6-BC18-4D2858D1369C}" sibTransId="{3417F572-7FEF-438A-A1C7-B7F1F075AC3A}"/>
    <dgm:cxn modelId="{1623A5E9-D408-4A7D-9D37-55AB143615BE}" type="presOf" srcId="{B886FDD2-44F7-49A4-989D-D42FCA6A7AB0}" destId="{0E986047-FC38-4BE7-A236-C8533DC38B73}" srcOrd="0" destOrd="0" presId="urn:microsoft.com/office/officeart/2018/5/layout/IconCircleLabelList"/>
    <dgm:cxn modelId="{A90C10FE-B100-4BE4-AE35-5EEC520FE1D4}" srcId="{DBD95556-4775-4E1B-ABAE-7E08D5B750F0}" destId="{CF86C52E-908B-4734-885F-1E0A747BF2A3}" srcOrd="2" destOrd="0" parTransId="{F2678B4E-5649-401A-A15E-5B7CB4A8D88E}" sibTransId="{11C4E05B-FBFD-41CC-9587-CED1E108C011}"/>
    <dgm:cxn modelId="{9DFE1B72-0388-4C72-9051-24E8FB7CD01F}" type="presParOf" srcId="{DACE41BA-7599-4E34-B480-6A5607E562A2}" destId="{2726EA3B-1D14-41DB-B965-0CD7D02BBE0E}" srcOrd="0" destOrd="0" presId="urn:microsoft.com/office/officeart/2018/5/layout/IconCircleLabelList"/>
    <dgm:cxn modelId="{1B5E6A43-2B93-4C74-9C40-3C22BF7F313C}" type="presParOf" srcId="{2726EA3B-1D14-41DB-B965-0CD7D02BBE0E}" destId="{3A7FFB98-33F9-455D-8287-D58691AF7B71}" srcOrd="0" destOrd="0" presId="urn:microsoft.com/office/officeart/2018/5/layout/IconCircleLabelList"/>
    <dgm:cxn modelId="{CE926E15-5E01-4682-8F45-FDB4226367BC}" type="presParOf" srcId="{2726EA3B-1D14-41DB-B965-0CD7D02BBE0E}" destId="{23A82BC0-7CD1-4C94-BBF8-3F6CC073EA01}" srcOrd="1" destOrd="0" presId="urn:microsoft.com/office/officeart/2018/5/layout/IconCircleLabelList"/>
    <dgm:cxn modelId="{61EBA085-F25E-42E1-AABE-611C691220AF}" type="presParOf" srcId="{2726EA3B-1D14-41DB-B965-0CD7D02BBE0E}" destId="{446050A7-840F-4B9B-B016-CBEA2C588B00}" srcOrd="2" destOrd="0" presId="urn:microsoft.com/office/officeart/2018/5/layout/IconCircleLabelList"/>
    <dgm:cxn modelId="{6FA70180-0302-4A7F-B7DB-9F388B1B8BC4}" type="presParOf" srcId="{2726EA3B-1D14-41DB-B965-0CD7D02BBE0E}" destId="{0E986047-FC38-4BE7-A236-C8533DC38B73}" srcOrd="3" destOrd="0" presId="urn:microsoft.com/office/officeart/2018/5/layout/IconCircleLabelList"/>
    <dgm:cxn modelId="{2F5565C8-6587-4BBB-85D2-F1A7DED34BA5}" type="presParOf" srcId="{DACE41BA-7599-4E34-B480-6A5607E562A2}" destId="{8CBA46B0-9BAC-4B3C-95BF-A19B8A20A91F}" srcOrd="1" destOrd="0" presId="urn:microsoft.com/office/officeart/2018/5/layout/IconCircleLabelList"/>
    <dgm:cxn modelId="{38FCABB3-1D7F-423F-A7AE-E4B927EE834A}" type="presParOf" srcId="{DACE41BA-7599-4E34-B480-6A5607E562A2}" destId="{F8805655-C9A0-435D-B461-83CE0D7BF2BB}" srcOrd="2" destOrd="0" presId="urn:microsoft.com/office/officeart/2018/5/layout/IconCircleLabelList"/>
    <dgm:cxn modelId="{C5231FB6-7695-445E-8297-E4DC48F52FFA}" type="presParOf" srcId="{F8805655-C9A0-435D-B461-83CE0D7BF2BB}" destId="{182D1D9A-1FEE-4667-BD23-3C6C76458E00}" srcOrd="0" destOrd="0" presId="urn:microsoft.com/office/officeart/2018/5/layout/IconCircleLabelList"/>
    <dgm:cxn modelId="{7135DBC6-8F1F-4899-BB96-30D21C5ED4BC}" type="presParOf" srcId="{F8805655-C9A0-435D-B461-83CE0D7BF2BB}" destId="{462D284A-61F2-4822-AA9E-C880CACB8AAD}" srcOrd="1" destOrd="0" presId="urn:microsoft.com/office/officeart/2018/5/layout/IconCircleLabelList"/>
    <dgm:cxn modelId="{EE6B024A-69A9-4ACC-A235-FF079277D521}" type="presParOf" srcId="{F8805655-C9A0-435D-B461-83CE0D7BF2BB}" destId="{EE5910CE-D4BC-47DF-B3A9-E8E3D8A79171}" srcOrd="2" destOrd="0" presId="urn:microsoft.com/office/officeart/2018/5/layout/IconCircleLabelList"/>
    <dgm:cxn modelId="{6E258690-F167-48FC-8AB7-6C3DF4FAD84D}" type="presParOf" srcId="{F8805655-C9A0-435D-B461-83CE0D7BF2BB}" destId="{6D4A4BB4-81B6-4BA7-9FA1-42DDFC236A11}" srcOrd="3" destOrd="0" presId="urn:microsoft.com/office/officeart/2018/5/layout/IconCircleLabelList"/>
    <dgm:cxn modelId="{9A09EC86-73B3-415B-8F28-07CCEE9CDC58}" type="presParOf" srcId="{DACE41BA-7599-4E34-B480-6A5607E562A2}" destId="{A7F06E79-0FD9-4464-8792-562D9F7EB446}" srcOrd="3" destOrd="0" presId="urn:microsoft.com/office/officeart/2018/5/layout/IconCircleLabelList"/>
    <dgm:cxn modelId="{75C2D11A-B883-4253-8320-B5FFC1AEBF46}" type="presParOf" srcId="{DACE41BA-7599-4E34-B480-6A5607E562A2}" destId="{700EA906-4865-42EA-B861-C2C2132230CC}" srcOrd="4" destOrd="0" presId="urn:microsoft.com/office/officeart/2018/5/layout/IconCircleLabelList"/>
    <dgm:cxn modelId="{AA6FCBFE-81D2-403A-882E-ACB670EB6054}" type="presParOf" srcId="{700EA906-4865-42EA-B861-C2C2132230CC}" destId="{F18C0335-F225-485D-822D-158A8B175C6D}" srcOrd="0" destOrd="0" presId="urn:microsoft.com/office/officeart/2018/5/layout/IconCircleLabelList"/>
    <dgm:cxn modelId="{EB55EBAD-E8FD-4E6B-A769-F5E63235BA6B}" type="presParOf" srcId="{700EA906-4865-42EA-B861-C2C2132230CC}" destId="{A486AC3B-5CAC-4C95-B8C6-4D2BA3974ACE}" srcOrd="1" destOrd="0" presId="urn:microsoft.com/office/officeart/2018/5/layout/IconCircleLabelList"/>
    <dgm:cxn modelId="{70F02745-3234-4CF0-82E6-BD4D4CCC99F0}" type="presParOf" srcId="{700EA906-4865-42EA-B861-C2C2132230CC}" destId="{A121F0C9-D0E3-49C6-8627-573B873821B8}" srcOrd="2" destOrd="0" presId="urn:microsoft.com/office/officeart/2018/5/layout/IconCircleLabelList"/>
    <dgm:cxn modelId="{23349769-6AC2-49AD-AF81-7861BFB2992F}" type="presParOf" srcId="{700EA906-4865-42EA-B861-C2C2132230CC}" destId="{5E24C736-6BD8-443B-A95E-7BF5AE97467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16E2-0822-492D-9506-5732385C3EB7}">
      <dsp:nvSpPr>
        <dsp:cNvPr id="0" name=""/>
        <dsp:cNvSpPr/>
      </dsp:nvSpPr>
      <dsp:spPr>
        <a:xfrm>
          <a:off x="0" y="5104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latin typeface="Rockwell" panose="02060603020205020403" pitchFamily="18" charset="0"/>
              <a:cs typeface="Arial" panose="020B0604020202020204" pitchFamily="34" charset="0"/>
            </a:rPr>
            <a:t>Visit your academic college and explore majors.</a:t>
          </a:r>
          <a:endParaRPr lang="en-US" sz="1800" kern="1200" dirty="0"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0" y="5104"/>
        <a:ext cx="2785329" cy="1671197"/>
      </dsp:txXfrm>
    </dsp:sp>
    <dsp:sp modelId="{B4D66699-4D6A-4D93-9F2C-A9BA6BE1305E}">
      <dsp:nvSpPr>
        <dsp:cNvPr id="0" name=""/>
        <dsp:cNvSpPr/>
      </dsp:nvSpPr>
      <dsp:spPr>
        <a:xfrm>
          <a:off x="3063862" y="5104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latin typeface="Rockwell" panose="02060603020205020403" pitchFamily="18" charset="0"/>
              <a:cs typeface="Arial" panose="020B0604020202020204" pitchFamily="34" charset="0"/>
            </a:rPr>
            <a:t>Attend presentations   and workshops</a:t>
          </a:r>
          <a:endParaRPr lang="en-US" sz="1800" kern="1200" dirty="0"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3063862" y="5104"/>
        <a:ext cx="2785329" cy="1671197"/>
      </dsp:txXfrm>
    </dsp:sp>
    <dsp:sp modelId="{EDFEF76B-FB8A-4824-8AF3-0E2EF2914CEE}">
      <dsp:nvSpPr>
        <dsp:cNvPr id="0" name=""/>
        <dsp:cNvSpPr/>
      </dsp:nvSpPr>
      <dsp:spPr>
        <a:xfrm>
          <a:off x="6127724" y="5104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ckwell" panose="02060603020205020403" pitchFamily="18" charset="0"/>
              <a:cs typeface="Arial" panose="020B0604020202020204" pitchFamily="34" charset="0"/>
            </a:rPr>
            <a:t>Participate in the Resource Fair</a:t>
          </a:r>
        </a:p>
      </dsp:txBody>
      <dsp:txXfrm>
        <a:off x="6127724" y="5104"/>
        <a:ext cx="2785329" cy="1671197"/>
      </dsp:txXfrm>
    </dsp:sp>
    <dsp:sp modelId="{74C8C2FD-35DC-474C-BCEB-637366C9E861}">
      <dsp:nvSpPr>
        <dsp:cNvPr id="0" name=""/>
        <dsp:cNvSpPr/>
      </dsp:nvSpPr>
      <dsp:spPr>
        <a:xfrm>
          <a:off x="0" y="1954835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latin typeface="Rockwell" panose="02060603020205020403" pitchFamily="18" charset="0"/>
              <a:cs typeface="Arial" panose="020B0604020202020204" pitchFamily="34" charset="0"/>
            </a:rPr>
            <a:t>Connect with current students, faculty, and staff to get an inside look  at the Bronco Experience </a:t>
          </a:r>
          <a:endParaRPr lang="en-US" sz="1800" kern="1200" dirty="0"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0" y="1954835"/>
        <a:ext cx="2785329" cy="1671197"/>
      </dsp:txXfrm>
    </dsp:sp>
    <dsp:sp modelId="{AE460614-BC5A-480B-A37D-376CE8DE7B89}">
      <dsp:nvSpPr>
        <dsp:cNvPr id="0" name=""/>
        <dsp:cNvSpPr/>
      </dsp:nvSpPr>
      <dsp:spPr>
        <a:xfrm>
          <a:off x="3063862" y="1954835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ckwell" panose="02060603020205020403" pitchFamily="18" charset="0"/>
              <a:cs typeface="Arial" panose="020B0604020202020204" pitchFamily="34" charset="0"/>
            </a:rPr>
            <a:t>Participate in fun, interactive activities that highlight the CPP spirit!</a:t>
          </a:r>
        </a:p>
      </dsp:txBody>
      <dsp:txXfrm>
        <a:off x="3063862" y="1954835"/>
        <a:ext cx="2785329" cy="1671197"/>
      </dsp:txXfrm>
    </dsp:sp>
    <dsp:sp modelId="{D89D54E4-2172-4DEC-B786-C65CAB09B9C7}">
      <dsp:nvSpPr>
        <dsp:cNvPr id="0" name=""/>
        <dsp:cNvSpPr/>
      </dsp:nvSpPr>
      <dsp:spPr>
        <a:xfrm>
          <a:off x="6127724" y="1935800"/>
          <a:ext cx="2785329" cy="1671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latin typeface="Rockwell" panose="02060603020205020403" pitchFamily="18" charset="0"/>
              <a:cs typeface="Arial" panose="020B0604020202020204" pitchFamily="34" charset="0"/>
            </a:rPr>
            <a:t>Commit to Cal Poly Pomona by submitting your intent to enroll</a:t>
          </a:r>
          <a:endParaRPr lang="en-US" sz="1800" kern="1200" dirty="0"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6127724" y="1935800"/>
        <a:ext cx="2785329" cy="1671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FFB98-33F9-455D-8287-D58691AF7B71}">
      <dsp:nvSpPr>
        <dsp:cNvPr id="0" name=""/>
        <dsp:cNvSpPr/>
      </dsp:nvSpPr>
      <dsp:spPr>
        <a:xfrm>
          <a:off x="981998" y="1024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82BC0-7CD1-4C94-BBF8-3F6CC073EA01}">
      <dsp:nvSpPr>
        <dsp:cNvPr id="0" name=""/>
        <dsp:cNvSpPr/>
      </dsp:nvSpPr>
      <dsp:spPr>
        <a:xfrm>
          <a:off x="1252561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6047-FC38-4BE7-A236-C8533DC38B73}">
      <dsp:nvSpPr>
        <dsp:cNvPr id="0" name=""/>
        <dsp:cNvSpPr/>
      </dsp:nvSpPr>
      <dsp:spPr>
        <a:xfrm>
          <a:off x="576154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Coordination with Sister Campuses</a:t>
          </a:r>
        </a:p>
      </dsp:txBody>
      <dsp:txXfrm>
        <a:off x="576154" y="1644435"/>
        <a:ext cx="2081250" cy="810000"/>
      </dsp:txXfrm>
    </dsp:sp>
    <dsp:sp modelId="{182D1D9A-1FEE-4667-BD23-3C6C76458E00}">
      <dsp:nvSpPr>
        <dsp:cNvPr id="0" name=""/>
        <dsp:cNvSpPr/>
      </dsp:nvSpPr>
      <dsp:spPr>
        <a:xfrm>
          <a:off x="3427467" y="10272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D284A-61F2-4822-AA9E-C880CACB8AAD}">
      <dsp:nvSpPr>
        <dsp:cNvPr id="0" name=""/>
        <dsp:cNvSpPr/>
      </dsp:nvSpPr>
      <dsp:spPr>
        <a:xfrm>
          <a:off x="3698029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4BB4-81B6-4BA7-9FA1-42DDFC236A11}">
      <dsp:nvSpPr>
        <dsp:cNvPr id="0" name=""/>
        <dsp:cNvSpPr/>
      </dsp:nvSpPr>
      <dsp:spPr>
        <a:xfrm>
          <a:off x="3021623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Efficient Event Planning</a:t>
          </a:r>
        </a:p>
      </dsp:txBody>
      <dsp:txXfrm>
        <a:off x="3021623" y="1644435"/>
        <a:ext cx="2081250" cy="810000"/>
      </dsp:txXfrm>
    </dsp:sp>
    <dsp:sp modelId="{F18C0335-F225-485D-822D-158A8B175C6D}">
      <dsp:nvSpPr>
        <dsp:cNvPr id="0" name=""/>
        <dsp:cNvSpPr/>
      </dsp:nvSpPr>
      <dsp:spPr>
        <a:xfrm>
          <a:off x="5872935" y="1024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6AC3B-5CAC-4C95-B8C6-4D2BA3974ACE}">
      <dsp:nvSpPr>
        <dsp:cNvPr id="0" name=""/>
        <dsp:cNvSpPr/>
      </dsp:nvSpPr>
      <dsp:spPr>
        <a:xfrm>
          <a:off x="6143498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4C736-6BD8-443B-A95E-7BF5AE97467D}">
      <dsp:nvSpPr>
        <dsp:cNvPr id="0" name=""/>
        <dsp:cNvSpPr/>
      </dsp:nvSpPr>
      <dsp:spPr>
        <a:xfrm>
          <a:off x="5467092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Enhanced Yield Efforts</a:t>
          </a:r>
        </a:p>
      </dsp:txBody>
      <dsp:txXfrm>
        <a:off x="5467092" y="1644435"/>
        <a:ext cx="2081250" cy="81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FFB98-33F9-455D-8287-D58691AF7B71}">
      <dsp:nvSpPr>
        <dsp:cNvPr id="0" name=""/>
        <dsp:cNvSpPr/>
      </dsp:nvSpPr>
      <dsp:spPr>
        <a:xfrm>
          <a:off x="981998" y="1024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82BC0-7CD1-4C94-BBF8-3F6CC073EA01}">
      <dsp:nvSpPr>
        <dsp:cNvPr id="0" name=""/>
        <dsp:cNvSpPr/>
      </dsp:nvSpPr>
      <dsp:spPr>
        <a:xfrm>
          <a:off x="1252561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6047-FC38-4BE7-A236-C8533DC38B73}">
      <dsp:nvSpPr>
        <dsp:cNvPr id="0" name=""/>
        <dsp:cNvSpPr/>
      </dsp:nvSpPr>
      <dsp:spPr>
        <a:xfrm>
          <a:off x="576154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Coordination with Sister Campuses</a:t>
          </a:r>
        </a:p>
      </dsp:txBody>
      <dsp:txXfrm>
        <a:off x="576154" y="1644435"/>
        <a:ext cx="2081250" cy="810000"/>
      </dsp:txXfrm>
    </dsp:sp>
    <dsp:sp modelId="{182D1D9A-1FEE-4667-BD23-3C6C76458E00}">
      <dsp:nvSpPr>
        <dsp:cNvPr id="0" name=""/>
        <dsp:cNvSpPr/>
      </dsp:nvSpPr>
      <dsp:spPr>
        <a:xfrm>
          <a:off x="3427467" y="10272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D284A-61F2-4822-AA9E-C880CACB8AAD}">
      <dsp:nvSpPr>
        <dsp:cNvPr id="0" name=""/>
        <dsp:cNvSpPr/>
      </dsp:nvSpPr>
      <dsp:spPr>
        <a:xfrm>
          <a:off x="3698029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A4BB4-81B6-4BA7-9FA1-42DDFC236A11}">
      <dsp:nvSpPr>
        <dsp:cNvPr id="0" name=""/>
        <dsp:cNvSpPr/>
      </dsp:nvSpPr>
      <dsp:spPr>
        <a:xfrm>
          <a:off x="3021623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Efficient Event Planning</a:t>
          </a:r>
        </a:p>
      </dsp:txBody>
      <dsp:txXfrm>
        <a:off x="3021623" y="1644435"/>
        <a:ext cx="2081250" cy="810000"/>
      </dsp:txXfrm>
    </dsp:sp>
    <dsp:sp modelId="{F18C0335-F225-485D-822D-158A8B175C6D}">
      <dsp:nvSpPr>
        <dsp:cNvPr id="0" name=""/>
        <dsp:cNvSpPr/>
      </dsp:nvSpPr>
      <dsp:spPr>
        <a:xfrm>
          <a:off x="5872935" y="1024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6AC3B-5CAC-4C95-B8C6-4D2BA3974ACE}">
      <dsp:nvSpPr>
        <dsp:cNvPr id="0" name=""/>
        <dsp:cNvSpPr/>
      </dsp:nvSpPr>
      <dsp:spPr>
        <a:xfrm>
          <a:off x="6143498" y="280810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4C736-6BD8-443B-A95E-7BF5AE97467D}">
      <dsp:nvSpPr>
        <dsp:cNvPr id="0" name=""/>
        <dsp:cNvSpPr/>
      </dsp:nvSpPr>
      <dsp:spPr>
        <a:xfrm>
          <a:off x="5467092" y="1644435"/>
          <a:ext cx="208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>
              <a:latin typeface="Rockwell" panose="02060603020205020403" pitchFamily="18" charset="0"/>
              <a:cs typeface="Arial" panose="020B0604020202020204" pitchFamily="34" charset="0"/>
            </a:rPr>
            <a:t>Enhanced Yield Efforts</a:t>
          </a:r>
        </a:p>
      </dsp:txBody>
      <dsp:txXfrm>
        <a:off x="5467092" y="1644435"/>
        <a:ext cx="2081250" cy="81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04B24-0E59-46B4-ACBF-6DCDD81D1BC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D9292-CFCB-49D8-B45C-43EC77B5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D9292-CFCB-49D8-B45C-43EC77B59C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5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6F7B-0633-44D7-4477-71781A20D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C10DB-262B-2836-AC35-5D2BFD202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37AD8-217C-4B2C-0FD6-C8F652E9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DAE5-1C3E-9925-73F2-6995B1C7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55D33-6E68-BAB8-497F-4EA0C178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2994-9E91-29D3-362C-41D94878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381E4-CC95-B0E6-92F4-41370D65E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BD30E-589D-AFA1-1743-9B3756225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2460-3C63-2275-FF62-8FD0B9F0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C9AA7-D299-F1CA-1F35-E44E5959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2927E-45FA-B93D-08D0-AD03F3762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73A64-B608-2C35-B023-A1657F704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81D2-E7A2-F906-68E7-E99C2897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90FE-EDAF-2C29-E3D7-EB3899E0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0737-6BB4-48E6-3137-000C1121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C193-18D3-EC17-5F3E-4082DEDA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7833-1B5F-CE57-7481-5DBA474B8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F224B-BCA8-9A1E-16B3-65A48D08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9FF91-650C-EC66-08D4-49D12544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2DA36-A1C3-F37E-9FD1-044AC7F5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B974-81A0-C19E-8DAB-4AA7C964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B80EA-2E9A-C610-5FB5-BD0C74726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2C779-7755-C6D6-4D6B-B31B1EDB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5A92-751D-F12A-F1CA-73917DDA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6AA8-ED05-27D0-104E-BF76CC26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34EE-D86B-4D4D-D9FC-374804D3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132CA-8629-ED69-A2C0-1A2B29B73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63A58-9EE3-02BC-3738-97CD26C13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08C03-7D6D-783B-709E-0276F1E5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C5FDD-3C08-D933-EAA8-28F550ED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01BB5-55FB-0DDE-244C-121DBBA5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7838-6EB0-15BF-4AE5-189F729F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7C3AE-4098-A1B6-53F3-C976856D3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1541F-C073-0F16-363B-E384680FB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90CA-7AF8-32E3-4AC4-1C2020DB8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CD989-1774-EEC0-BA00-0902D044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522C6-FF61-C186-9FE2-D8B1ED3A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3CDCF-68C0-7F24-EEF0-0630578F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04531-CB10-1634-3ED2-2ACFE3E1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CAEB-6A1F-C1DB-0756-A71B2948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75389-722D-1782-1CD9-BDD939F0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F5935-83C9-ED11-DADA-9222902D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120FA-9271-9B21-DFED-4891D4F0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3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523EC-12AB-11E4-A00A-EA1F34C82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6362-DDE4-1201-301E-C039D1F7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6FE8A-DF12-09BF-6AB8-6103B13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6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5DFD-7623-3F1F-CF52-AC2CD41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1396-BB5F-5E41-764E-BEE4E930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C2D11-6F3A-1DAD-6E6B-2783693CA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227FB-45D3-8737-F4C6-0F364468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DA047-89DC-0667-D427-CE3BCBBF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4240A-F31F-47D5-717E-AF91D065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3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FA16-8990-3C3E-8D14-16128A91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53882-4916-D11A-08F2-B7CF7C0E1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D0C7F-A4AA-1904-BE19-3EB816DA3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FEA21-232E-9AEB-554F-B3C64FB9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AA463-6291-1636-0C89-86818DD4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A8230-1571-6D6C-4708-39023660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7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ED187-8A6F-775F-1D99-813CF8675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04389-1ECF-311C-597A-4AF5BF3F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0813E-CEFD-A680-FD9B-6E1B3F18B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06612-FC0C-42DB-A000-8CB2FEF1FBC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C60E5-3C9C-4C46-0C68-B1258C817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15B7-CC25-8208-772B-98478B582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E281C4-2958-4A05-9E59-2EF7AC50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503" y="-203877"/>
            <a:ext cx="11652513" cy="7435847"/>
          </a:xfrm>
          <a:custGeom>
            <a:avLst/>
            <a:gdLst/>
            <a:ahLst/>
            <a:cxnLst/>
            <a:rect l="l" t="t" r="r" b="b"/>
            <a:pathLst>
              <a:path w="17478769" h="11153771">
                <a:moveTo>
                  <a:pt x="0" y="0"/>
                </a:moveTo>
                <a:lnTo>
                  <a:pt x="17478769" y="0"/>
                </a:lnTo>
                <a:lnTo>
                  <a:pt x="17478769" y="11153770"/>
                </a:lnTo>
                <a:lnTo>
                  <a:pt x="0" y="11153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t="-5533" b="-553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69245" y="235543"/>
            <a:ext cx="10936955" cy="6318777"/>
            <a:chOff x="0" y="-19050"/>
            <a:chExt cx="3168156" cy="18303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8156" cy="1811338"/>
            </a:xfrm>
            <a:custGeom>
              <a:avLst/>
              <a:gdLst/>
              <a:ahLst/>
              <a:cxnLst/>
              <a:rect l="l" t="t" r="r" b="b"/>
              <a:pathLst>
                <a:path w="3168156" h="1811338">
                  <a:moveTo>
                    <a:pt x="0" y="0"/>
                  </a:moveTo>
                  <a:lnTo>
                    <a:pt x="3168156" y="0"/>
                  </a:lnTo>
                  <a:lnTo>
                    <a:pt x="3168156" y="1811338"/>
                  </a:lnTo>
                  <a:lnTo>
                    <a:pt x="0" y="1811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168156" cy="18303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8813" y="-48220"/>
            <a:ext cx="5233501" cy="6906220"/>
            <a:chOff x="0" y="-19050"/>
            <a:chExt cx="2067556" cy="27283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7556" cy="2709333"/>
            </a:xfrm>
            <a:custGeom>
              <a:avLst/>
              <a:gdLst/>
              <a:ahLst/>
              <a:cxnLst/>
              <a:rect l="l" t="t" r="r" b="b"/>
              <a:pathLst>
                <a:path w="2067556" h="2709333">
                  <a:moveTo>
                    <a:pt x="0" y="0"/>
                  </a:moveTo>
                  <a:lnTo>
                    <a:pt x="2067556" y="0"/>
                  </a:lnTo>
                  <a:lnTo>
                    <a:pt x="20675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81C">
                <a:alpha val="9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067556" cy="27283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5903" y="-48220"/>
            <a:ext cx="203060" cy="6906220"/>
            <a:chOff x="0" y="-19050"/>
            <a:chExt cx="80221" cy="27283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221" cy="2709333"/>
            </a:xfrm>
            <a:custGeom>
              <a:avLst/>
              <a:gdLst/>
              <a:ahLst/>
              <a:cxnLst/>
              <a:rect l="l" t="t" r="r" b="b"/>
              <a:pathLst>
                <a:path w="80221" h="2709333">
                  <a:moveTo>
                    <a:pt x="0" y="0"/>
                  </a:moveTo>
                  <a:lnTo>
                    <a:pt x="80221" y="0"/>
                  </a:lnTo>
                  <a:lnTo>
                    <a:pt x="80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9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0221" cy="27283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92164" y="-49407"/>
            <a:ext cx="203060" cy="6906220"/>
            <a:chOff x="0" y="-19050"/>
            <a:chExt cx="80221" cy="27283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221" cy="2709333"/>
            </a:xfrm>
            <a:custGeom>
              <a:avLst/>
              <a:gdLst/>
              <a:ahLst/>
              <a:cxnLst/>
              <a:rect l="l" t="t" r="r" b="b"/>
              <a:pathLst>
                <a:path w="80221" h="2709333">
                  <a:moveTo>
                    <a:pt x="0" y="0"/>
                  </a:moveTo>
                  <a:lnTo>
                    <a:pt x="80221" y="0"/>
                  </a:lnTo>
                  <a:lnTo>
                    <a:pt x="80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9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0221" cy="27283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58516" y="1420609"/>
            <a:ext cx="4995999" cy="120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  <a:spcBef>
                <a:spcPct val="0"/>
              </a:spcBef>
            </a:pPr>
            <a:r>
              <a:rPr lang="en-US" sz="6000" spc="108">
                <a:solidFill>
                  <a:srgbClr val="133454"/>
                </a:solidFill>
                <a:latin typeface="Rockwell" panose="02060603020205020403" pitchFamily="18" charset="0"/>
                <a:ea typeface="Oswald"/>
                <a:cs typeface="Oswald"/>
                <a:sym typeface="Oswald"/>
              </a:rPr>
              <a:t>Open House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7295" y="3155337"/>
            <a:ext cx="4492338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i="1" spc="91">
                <a:solidFill>
                  <a:srgbClr val="008345"/>
                </a:solidFill>
                <a:latin typeface="Rockwell" panose="02060603020205020403" pitchFamily="18" charset="0"/>
                <a:ea typeface="Oswald"/>
                <a:cs typeface="Oswald"/>
                <a:sym typeface="Oswald"/>
              </a:rPr>
              <a:t>Explore CPP</a:t>
            </a:r>
          </a:p>
          <a:p>
            <a:pPr algn="ctr">
              <a:spcBef>
                <a:spcPct val="0"/>
              </a:spcBef>
            </a:pPr>
            <a:r>
              <a:rPr lang="en-US" sz="4500" i="1" spc="91">
                <a:solidFill>
                  <a:srgbClr val="008345"/>
                </a:solidFill>
                <a:latin typeface="Rockwell" panose="02060603020205020403" pitchFamily="18" charset="0"/>
                <a:ea typeface="Oswald"/>
                <a:cs typeface="Oswald"/>
                <a:sym typeface="Oswald"/>
              </a:rPr>
              <a:t>&amp; </a:t>
            </a:r>
          </a:p>
          <a:p>
            <a:pPr algn="ctr">
              <a:spcBef>
                <a:spcPct val="0"/>
              </a:spcBef>
            </a:pPr>
            <a:r>
              <a:rPr lang="en-US" sz="4500" i="1" spc="91" err="1">
                <a:solidFill>
                  <a:srgbClr val="008345"/>
                </a:solidFill>
                <a:latin typeface="Rockwell" panose="02060603020205020403" pitchFamily="18" charset="0"/>
                <a:ea typeface="Oswald"/>
                <a:cs typeface="Oswald"/>
                <a:sym typeface="Oswald"/>
              </a:rPr>
              <a:t>BroncoBound</a:t>
            </a:r>
            <a:endParaRPr lang="en-US" sz="4500" i="1" spc="91">
              <a:solidFill>
                <a:srgbClr val="008345"/>
              </a:solidFill>
              <a:latin typeface="Rockwell" panose="02060603020205020403" pitchFamily="18" charset="0"/>
              <a:ea typeface="Oswald"/>
              <a:cs typeface="Oswald"/>
              <a:sym typeface="Oswa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BEB1B6-EF14-B231-0F0F-ADD5E3EE4080}"/>
              </a:ext>
            </a:extLst>
          </p:cNvPr>
          <p:cNvSpPr txBox="1"/>
          <p:nvPr/>
        </p:nvSpPr>
        <p:spPr>
          <a:xfrm>
            <a:off x="2832631" y="5708908"/>
            <a:ext cx="284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Friday, January 24</a:t>
            </a:r>
            <a:r>
              <a:rPr lang="en-US" baseline="30000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th</a:t>
            </a:r>
            <a:r>
              <a:rPr lang="en-US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29FBA-AE80-754A-55D8-D1DEC98A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181681" cy="1330519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Jack and Jill of America Foundation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B067FD5E-7EF2-E1E0-4EC0-A1BE9A319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7" y="2249361"/>
            <a:ext cx="5747857" cy="3552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Oldest African-American-led nonprofit organization in the United States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Annual Teen Conference brings attendees together for: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Building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Recognize Achievement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black and white photo of a group of people&#10;&#10;Description automatically generated">
            <a:extLst>
              <a:ext uri="{FF2B5EF4-FFF2-40B4-BE49-F238E27FC236}">
                <a16:creationId xmlns:a16="http://schemas.microsoft.com/office/drawing/2014/main" id="{CEB29E11-8CE7-195A-DC03-52A9AB61F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" r="2396" b="1"/>
          <a:stretch/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C3C527-BAE7-1D96-F526-9CFF0739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Why is this an important partnership?</a:t>
            </a:r>
            <a:endParaRPr lang="en-US" sz="3800" dirty="0">
              <a:solidFill>
                <a:srgbClr val="133454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7C9518-A379-0BB8-9730-EF0589FF74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4200" y="985331"/>
            <a:ext cx="5887720" cy="52469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Unique opportunity to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introduce Cal Poly Pomona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350+ Black Teens and Moms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which will have significant long-term implications for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student recruitment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Increased visibility for students from across the Far West Region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Jack &amp; Jill, including AK, AZ, CA, NV, OR, WA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Opportunity to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empower historically underrepresented students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educate them on the opportunities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awaiting them at CPP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Strengthen CPP's presence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within community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Jack &amp; Jill Foundation's mission of developing leadership, academic excellence, and cultural awareness aligns with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CPP's mission to foster diversity, inclusion, and academic success.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8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57F5-E6DD-9349-05F6-9D6DB93E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Event Details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F24D-28DF-8907-E4F9-CD98F959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Moving-In to CPP Housing: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June 25, 2025 (Staff); June 26 (Attendees)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Conference Dates: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June 26-29, 2025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Facility/Meeting Needs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Various rooms within BSC to accommodate plenary sessions and workshops. 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Conference schedule includes breakout sessions, large group sessions, and project spaces.</a:t>
            </a:r>
          </a:p>
          <a:p>
            <a:pPr>
              <a:buFont typeface="Arial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Campus Partners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University Housing 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License of Facilities 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Orientation Services 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Sheraton Fairplex Hotel &amp; Conference Center </a:t>
            </a:r>
          </a:p>
        </p:txBody>
      </p:sp>
    </p:spTree>
    <p:extLst>
      <p:ext uri="{BB962C8B-B14F-4D97-AF65-F5344CB8AC3E}">
        <p14:creationId xmlns:p14="http://schemas.microsoft.com/office/powerpoint/2010/main" val="419482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057F5-E6DD-9349-05F6-9D6DB93E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83" y="486833"/>
            <a:ext cx="6425723" cy="145405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tx2"/>
                </a:solidFill>
                <a:latin typeface="Rockwell" panose="02060603020205020403" pitchFamily="18" charset="0"/>
              </a:rPr>
              <a:t>Sample Day Schedule</a:t>
            </a:r>
            <a:br>
              <a:rPr lang="en-US" sz="3600" dirty="0">
                <a:solidFill>
                  <a:schemeClr val="tx2"/>
                </a:solidFill>
                <a:latin typeface="Rockwell" panose="02060603020205020403" pitchFamily="18" charset="0"/>
              </a:rPr>
            </a:br>
            <a:r>
              <a:rPr lang="en-US" sz="2200" dirty="0">
                <a:solidFill>
                  <a:schemeClr val="tx2"/>
                </a:solidFill>
                <a:latin typeface="Rockwell" panose="02060603020205020403" pitchFamily="18" charset="0"/>
              </a:rPr>
              <a:t>2024 Teen Conference (University of Portland)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D09190-DBDF-04E3-6204-21B6E8EF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282" y="1940884"/>
            <a:ext cx="6158595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7am – 8:30am – Breakfast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9am – 11am – Plenary Session (Large Group)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11am – 12pm – Admissions Workshop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12pm – 1pm – Lunch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1pm – 4pm – Mother's Programming Workshops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4:15pm – 5:30pm – Competition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5:30pm – Load Buses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7pm – 12am – Social Gathering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Graphic 8" descr="Circles with Lines">
            <a:extLst>
              <a:ext uri="{FF2B5EF4-FFF2-40B4-BE49-F238E27FC236}">
                <a16:creationId xmlns:a16="http://schemas.microsoft.com/office/drawing/2014/main" id="{3D33E8BA-F618-D1DA-E6A1-740832C15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585B-D420-5E3A-F2AB-63FFD225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98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One-Time Early Access Request for BSC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14858-C03E-B357-1F0F-1907BE17E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112" y="1539698"/>
            <a:ext cx="11187222" cy="1813102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Rockwell" panose="02060603020205020403" pitchFamily="18" charset="0"/>
                <a:cs typeface="Arial" panose="020B0604020202020204" pitchFamily="34" charset="0"/>
              </a:rPr>
              <a:t>Dates: </a:t>
            </a:r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Wednesday, June 25 – Sunday, June 29</a:t>
            </a:r>
            <a:b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</a:br>
            <a:endParaRPr lang="en-US" sz="1800" b="0" dirty="0"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Benefits of Early Access: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DF78DFC-2080-02FB-C93C-BA1680EB3A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524602"/>
              </p:ext>
            </p:extLst>
          </p:nvPr>
        </p:nvGraphicFramePr>
        <p:xfrm>
          <a:off x="2033751" y="3644766"/>
          <a:ext cx="8124497" cy="249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935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1C778-4E3E-ED04-19D0-FCED8F96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375" y="416784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Questions </a:t>
            </a:r>
          </a:p>
        </p:txBody>
      </p:sp>
      <p:pic>
        <p:nvPicPr>
          <p:cNvPr id="15" name="Graphic 14" descr="Help">
            <a:extLst>
              <a:ext uri="{FF2B5EF4-FFF2-40B4-BE49-F238E27FC236}">
                <a16:creationId xmlns:a16="http://schemas.microsoft.com/office/drawing/2014/main" id="{2C02277D-0B7B-6E4C-96C6-BD4F773E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111" y="2632781"/>
            <a:ext cx="1289051" cy="1289051"/>
          </a:xfrm>
          <a:prstGeom prst="rect">
            <a:avLst/>
          </a:prstGeom>
        </p:spPr>
      </p:pic>
      <p:pic>
        <p:nvPicPr>
          <p:cNvPr id="16" name="Graphic 15" descr="Help">
            <a:extLst>
              <a:ext uri="{FF2B5EF4-FFF2-40B4-BE49-F238E27FC236}">
                <a16:creationId xmlns:a16="http://schemas.microsoft.com/office/drawing/2014/main" id="{4861CF1F-A55B-4FDA-A517-F24B92942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DB458-CA30-3B27-5A36-F48F2806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8" y="3257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solidFill>
                  <a:srgbClr val="133454"/>
                </a:solidFill>
                <a:latin typeface="Rockwell" panose="02060603020205020403" pitchFamily="18" charset="0"/>
              </a:rPr>
              <a:t>Open House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DBA02-44BF-A135-3611-260E377B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86873"/>
            <a:ext cx="5157787" cy="82391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Rockwell" panose="02060603020205020403" pitchFamily="18" charset="0"/>
              </a:rPr>
              <a:t>Fall: Explore CPP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E3AE1-72BD-BAB9-E0AD-BE2FEEEF7A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Audience: prospective students and families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Aim to be the first weekend in November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Estimated attendance of 4k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DD036-7F24-E29F-5939-F7BB73D55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3" y="1386873"/>
            <a:ext cx="5183188" cy="82391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Rockwell" panose="02060603020205020403" pitchFamily="18" charset="0"/>
              </a:rPr>
              <a:t>Spring: </a:t>
            </a:r>
            <a:r>
              <a:rPr lang="en-US" sz="2200" dirty="0" err="1">
                <a:latin typeface="Rockwell" panose="02060603020205020403" pitchFamily="18" charset="0"/>
              </a:rPr>
              <a:t>BroncoBound</a:t>
            </a:r>
            <a:r>
              <a:rPr lang="en-US" sz="2200" dirty="0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D1AC6-FDC9-5A34-E7B6-E9952D6CA8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Audience: admitted students and families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Aim to be the second weekend in April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Estimated attendance of 10k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CAF095-E7D2-0AD8-1884-5D5A0F4DF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80" y="4951015"/>
            <a:ext cx="4942020" cy="1922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626E4-6110-263E-6446-11D59967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" y="5243778"/>
            <a:ext cx="7197904" cy="16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3C527-BAE7-1D96-F526-9CFF0739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72" y="230368"/>
            <a:ext cx="5928607" cy="1454051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133454"/>
                </a:solidFill>
                <a:latin typeface="Rockwell" panose="02060603020205020403" pitchFamily="18" charset="0"/>
              </a:rPr>
              <a:t>What to Expect at </a:t>
            </a:r>
            <a:br>
              <a:rPr lang="en-US" sz="3800" dirty="0">
                <a:solidFill>
                  <a:srgbClr val="133454"/>
                </a:solidFill>
                <a:latin typeface="Rockwell" panose="02060603020205020403" pitchFamily="18" charset="0"/>
              </a:rPr>
            </a:br>
            <a:r>
              <a:rPr lang="en-US" sz="3800" dirty="0">
                <a:solidFill>
                  <a:srgbClr val="133454"/>
                </a:solidFill>
                <a:latin typeface="Rockwell" panose="02060603020205020403" pitchFamily="18" charset="0"/>
              </a:rPr>
              <a:t>Open House?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7C9518-A379-0BB8-9730-EF0589FF74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0573" y="1914786"/>
            <a:ext cx="5753083" cy="3838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campus-wide signature event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designed exclusively for admitted (Spring) and prospective students (Fall).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opportunity for Cal Poly Pomona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showcase its vibrant campus community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diverse academic programs.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ngaging programming and interactive experiences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aimed at helping students make the important decision to commit to CPP.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Fosters a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sense of belonging and connection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among prospective students before they officially begin their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Bronco journey.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06A4E38-20C6-EFA2-DF68-75005691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2" y="1739264"/>
            <a:ext cx="4788184" cy="34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2109-690C-F047-564C-67D608FF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Key Features </a:t>
            </a: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D6A9461A-FEA0-AA8A-F26E-5F2BAC6C2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923458"/>
              </p:ext>
            </p:extLst>
          </p:nvPr>
        </p:nvGraphicFramePr>
        <p:xfrm>
          <a:off x="1639473" y="1681785"/>
          <a:ext cx="8913054" cy="363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9058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3EC9F-D700-9C3C-54CF-F18CE8CD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1" y="503434"/>
            <a:ext cx="6339990" cy="95203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Open House 2024 Recap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6C74BB-28D9-84B1-D4E3-02C8B256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69" y="1306829"/>
            <a:ext cx="3492181" cy="46562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BA062-611E-E07E-C2C1-D3EC03B38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157573"/>
            <a:ext cx="5551715" cy="3642776"/>
          </a:xfrm>
        </p:spPr>
        <p:txBody>
          <a:bodyPr anchor="ctr"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2024 – Fall 1,600 prospective students and guest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2024 – Spring 3,520 and 10,506 with guests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1,293 more students than last year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3,763 more attendees than last year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328 students accepted their offer of admission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BSC presentation was at full capacity (600+)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presentation was 80% full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Attendance up compared to last year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Survey feedback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Positive feedback – event contributed to decision to commit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Engaging resource fair 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24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906A4-3A35-5BB3-278C-20F370484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011" y="1576761"/>
            <a:ext cx="5157787" cy="548640"/>
          </a:xfrm>
        </p:spPr>
        <p:txBody>
          <a:bodyPr>
            <a:noAutofit/>
          </a:bodyPr>
          <a:lstStyle/>
          <a:p>
            <a:r>
              <a:rPr lang="en-US" sz="2200">
                <a:latin typeface="Rockwell" panose="02060603020205020403" pitchFamily="18" charset="0"/>
                <a:cs typeface="Arial" panose="020B0604020202020204" pitchFamily="34" charset="0"/>
              </a:rPr>
              <a:t>Key Locations 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F24D-28DF-8907-E4F9-CD98F959C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7011" y="2281597"/>
            <a:ext cx="3722261" cy="3857946"/>
          </a:xfrm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Academic Colleges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University Park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University Quad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Library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Bookstore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Bronco Student Center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Calibri"/>
              <a:buChar char="-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91832-9956-EADF-95D1-998A1EEAA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4399" y="2281597"/>
            <a:ext cx="5620658" cy="3857946"/>
          </a:xfrm>
          <a:ln w="19050">
            <a:noFill/>
          </a:ln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Campus Tour via Shuttles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Visit your College!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Swag Distribution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Student Club Fair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Library – Next Step Center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Resource Fair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Enterprise Showcase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Presentation/Information Sessions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B889DD-B1BA-30AD-C6F7-B84187AF5CE1}"/>
              </a:ext>
            </a:extLst>
          </p:cNvPr>
          <p:cNvSpPr txBox="1">
            <a:spLocks/>
          </p:cNvSpPr>
          <p:nvPr/>
        </p:nvSpPr>
        <p:spPr>
          <a:xfrm>
            <a:off x="836612" y="380641"/>
            <a:ext cx="10515600" cy="103941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Event Details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2593A7-EA30-E1B2-5339-95CE53E18567}"/>
              </a:ext>
            </a:extLst>
          </p:cNvPr>
          <p:cNvSpPr txBox="1">
            <a:spLocks/>
          </p:cNvSpPr>
          <p:nvPr/>
        </p:nvSpPr>
        <p:spPr>
          <a:xfrm>
            <a:off x="5994399" y="1576761"/>
            <a:ext cx="5157787" cy="54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Rockwell" panose="02060603020205020403" pitchFamily="18" charset="0"/>
                <a:cs typeface="Arial" panose="020B0604020202020204" pitchFamily="34" charset="0"/>
              </a:rPr>
              <a:t>Key Activities </a:t>
            </a:r>
          </a:p>
        </p:txBody>
      </p:sp>
    </p:spTree>
    <p:extLst>
      <p:ext uri="{BB962C8B-B14F-4D97-AF65-F5344CB8AC3E}">
        <p14:creationId xmlns:p14="http://schemas.microsoft.com/office/powerpoint/2010/main" val="226115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9624-50ED-2032-233D-634CCBC08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2368" y="1670521"/>
            <a:ext cx="5183188" cy="823912"/>
          </a:xfrm>
        </p:spPr>
        <p:txBody>
          <a:bodyPr>
            <a:normAutofit/>
          </a:bodyPr>
          <a:lstStyle/>
          <a:p>
            <a:r>
              <a:rPr lang="en-US" sz="300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B7639D-DBFA-3897-61F9-E340B9D72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6116"/>
            <a:ext cx="5157787" cy="420354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Cross Divisional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Academic Colleges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Campus Auxiliaries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Partners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Over 100 High Schools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Over 30 Community Colleges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Faith Based Organizations   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Various Vendors 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people posing with a mascot&#10;&#10;Description automatically generated">
            <a:extLst>
              <a:ext uri="{FF2B5EF4-FFF2-40B4-BE49-F238E27FC236}">
                <a16:creationId xmlns:a16="http://schemas.microsoft.com/office/drawing/2014/main" id="{849ECA9C-FEE0-F808-7F07-AD801675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10" y="1986116"/>
            <a:ext cx="4771103" cy="31807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4F4241D-45D6-8076-1A71-370D2742BF4E}"/>
              </a:ext>
            </a:extLst>
          </p:cNvPr>
          <p:cNvSpPr txBox="1">
            <a:spLocks/>
          </p:cNvSpPr>
          <p:nvPr/>
        </p:nvSpPr>
        <p:spPr>
          <a:xfrm>
            <a:off x="829956" y="614428"/>
            <a:ext cx="10515600" cy="13255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</a:rPr>
              <a:t>Key Partners  </a:t>
            </a:r>
          </a:p>
        </p:txBody>
      </p:sp>
    </p:spTree>
    <p:extLst>
      <p:ext uri="{BB962C8B-B14F-4D97-AF65-F5344CB8AC3E}">
        <p14:creationId xmlns:p14="http://schemas.microsoft.com/office/powerpoint/2010/main" val="157693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585B-D420-5E3A-F2AB-63FFD225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8" y="214135"/>
            <a:ext cx="11457916" cy="1325563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Reoccurring Early Access Request for BSC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14858-C03E-B357-1F0F-1907BE17E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112" y="1337351"/>
            <a:ext cx="11187222" cy="187588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Rockwell" panose="02060603020205020403" pitchFamily="18" charset="0"/>
                <a:cs typeface="Arial" panose="020B0604020202020204" pitchFamily="34" charset="0"/>
              </a:rPr>
              <a:t>Dates:   </a:t>
            </a:r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First Saturday of November for Explore CPP</a:t>
            </a:r>
          </a:p>
          <a:p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               Second Saturday of April for </a:t>
            </a:r>
            <a:r>
              <a:rPr lang="en-US" sz="1800" b="0" dirty="0" err="1">
                <a:latin typeface="Rockwell" panose="02060603020205020403" pitchFamily="18" charset="0"/>
                <a:cs typeface="Arial" panose="020B0604020202020204" pitchFamily="34" charset="0"/>
              </a:rPr>
              <a:t>BroncoBound</a:t>
            </a:r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 </a:t>
            </a:r>
            <a:br>
              <a:rPr lang="en-US" sz="2600" b="0" dirty="0">
                <a:latin typeface="Rockwell" panose="02060603020205020403" pitchFamily="18" charset="0"/>
                <a:cs typeface="Arial" panose="020B0604020202020204" pitchFamily="34" charset="0"/>
              </a:rPr>
            </a:br>
            <a:endParaRPr lang="en-US" sz="2600" b="0" dirty="0"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Rockwell" panose="02060603020205020403" pitchFamily="18" charset="0"/>
                <a:cs typeface="Arial" panose="020B0604020202020204" pitchFamily="34" charset="0"/>
              </a:rPr>
              <a:t>Benefits of Early Access: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2228084-19D9-DE03-323C-EF61DF90FC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27147"/>
              </p:ext>
            </p:extLst>
          </p:nvPr>
        </p:nvGraphicFramePr>
        <p:xfrm>
          <a:off x="2033751" y="3644766"/>
          <a:ext cx="8124497" cy="249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217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F60CE-CA09-74C5-288C-BEFE5462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70" y="3340414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Jack and Jill Annual Teen Conference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Jack and Jill Foundation | Habitat for Humanity Riverside">
            <a:extLst>
              <a:ext uri="{FF2B5EF4-FFF2-40B4-BE49-F238E27FC236}">
                <a16:creationId xmlns:a16="http://schemas.microsoft.com/office/drawing/2014/main" id="{20CF5296-F31D-FA7C-FA9E-3680DD82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707" y="320231"/>
            <a:ext cx="5673134" cy="28365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206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2bf318-7747-4482-96ce-cf98d9da6d61">
      <Terms xmlns="http://schemas.microsoft.com/office/infopath/2007/PartnerControls"/>
    </lcf76f155ced4ddcb4097134ff3c332f>
    <TaxCatchAll xmlns="85d3d418-48a9-4ad2-892b-26c32a89f6f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3E89EB69A15438DEE6F6AE17CB33C" ma:contentTypeVersion="15" ma:contentTypeDescription="Create a new document." ma:contentTypeScope="" ma:versionID="df6942adac078a9197f84bca8e974327">
  <xsd:schema xmlns:xsd="http://www.w3.org/2001/XMLSchema" xmlns:xs="http://www.w3.org/2001/XMLSchema" xmlns:p="http://schemas.microsoft.com/office/2006/metadata/properties" xmlns:ns2="732bf318-7747-4482-96ce-cf98d9da6d61" xmlns:ns3="85d3d418-48a9-4ad2-892b-26c32a89f6f7" targetNamespace="http://schemas.microsoft.com/office/2006/metadata/properties" ma:root="true" ma:fieldsID="68bd66a2f642f762837388e466a1d821" ns2:_="" ns3:_="">
    <xsd:import namespace="732bf318-7747-4482-96ce-cf98d9da6d61"/>
    <xsd:import namespace="85d3d418-48a9-4ad2-892b-26c32a89f6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bf318-7747-4482-96ce-cf98d9da6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3d418-48a9-4ad2-892b-26c32a89f6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e5e0926-9570-449b-8ff3-3afa89e7014e}" ma:internalName="TaxCatchAll" ma:showField="CatchAllData" ma:web="85d3d418-48a9-4ad2-892b-26c32a89f6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EB35B8-B0C7-423D-A79B-C91B6A77610E}">
  <ds:schemaRefs>
    <ds:schemaRef ds:uri="http://schemas.openxmlformats.org/package/2006/metadata/core-properties"/>
    <ds:schemaRef ds:uri="85d3d418-48a9-4ad2-892b-26c32a89f6f7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732bf318-7747-4482-96ce-cf98d9da6d6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7E28C8-C434-4F40-A0DA-80FA7943DBB2}">
  <ds:schemaRefs>
    <ds:schemaRef ds:uri="732bf318-7747-4482-96ce-cf98d9da6d61"/>
    <ds:schemaRef ds:uri="85d3d418-48a9-4ad2-892b-26c32a89f6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9E8579-003E-45CF-B3DD-77BF1DEC5E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Microsoft Office PowerPoint</Application>
  <PresentationFormat>Widescreen</PresentationFormat>
  <Paragraphs>119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Courier New</vt:lpstr>
      <vt:lpstr>Rockwell</vt:lpstr>
      <vt:lpstr>Wingdings</vt:lpstr>
      <vt:lpstr>Office Theme</vt:lpstr>
      <vt:lpstr>PowerPoint Presentation</vt:lpstr>
      <vt:lpstr>Open House</vt:lpstr>
      <vt:lpstr>What to Expect at  Open House?</vt:lpstr>
      <vt:lpstr>Key Features </vt:lpstr>
      <vt:lpstr>Open House 2024 Recap</vt:lpstr>
      <vt:lpstr>PowerPoint Presentation</vt:lpstr>
      <vt:lpstr>PowerPoint Presentation</vt:lpstr>
      <vt:lpstr>Reoccurring Early Access Request for BSC</vt:lpstr>
      <vt:lpstr>Jack and Jill Annual Teen Conference</vt:lpstr>
      <vt:lpstr>Jack and Jill of America Foundation</vt:lpstr>
      <vt:lpstr>Why is this an important partnership?</vt:lpstr>
      <vt:lpstr>Event Details</vt:lpstr>
      <vt:lpstr>Sample Day Schedule 2024 Teen Conference (University of Portland)</vt:lpstr>
      <vt:lpstr>One-Time Early Access Request for BSC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China Pour</dc:creator>
  <cp:lastModifiedBy>Tracy Yao</cp:lastModifiedBy>
  <cp:revision>1</cp:revision>
  <dcterms:created xsi:type="dcterms:W3CDTF">2025-01-13T18:56:45Z</dcterms:created>
  <dcterms:modified xsi:type="dcterms:W3CDTF">2025-01-22T23:45:18Z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0x0101002993E89EB69A15438DEE6F6AE17CB33C</vt:lpwstr>
  </property>
  <property fmtid="{D5CDD505-2E9C-101B-9397-08002B2CF9AE}" pid="3" name="MediaServiceImageTags">
    <vt:lpwstr/>
  </property>
</Properties>
</file>