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046F-7B5E-444C-A4DD-1E36096D167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B39A-751D-4A13-A590-B9BC9632C5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046F-7B5E-444C-A4DD-1E36096D167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B39A-751D-4A13-A590-B9BC9632C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046F-7B5E-444C-A4DD-1E36096D167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B39A-751D-4A13-A590-B9BC9632C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046F-7B5E-444C-A4DD-1E36096D167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B39A-751D-4A13-A590-B9BC9632C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046F-7B5E-444C-A4DD-1E36096D167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B39A-751D-4A13-A590-B9BC9632C5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046F-7B5E-444C-A4DD-1E36096D167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B39A-751D-4A13-A590-B9BC9632C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046F-7B5E-444C-A4DD-1E36096D167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B39A-751D-4A13-A590-B9BC9632C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046F-7B5E-444C-A4DD-1E36096D167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9FB39A-751D-4A13-A590-B9BC9632C5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046F-7B5E-444C-A4DD-1E36096D167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B39A-751D-4A13-A590-B9BC9632C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046F-7B5E-444C-A4DD-1E36096D167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E9FB39A-751D-4A13-A590-B9BC9632C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818046F-7B5E-444C-A4DD-1E36096D167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B39A-751D-4A13-A590-B9BC9632C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818046F-7B5E-444C-A4DD-1E36096D167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E9FB39A-751D-4A13-A590-B9BC9632C50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ASI Annual Budget 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7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72000"/>
          </a:xfrm>
        </p:spPr>
        <p:txBody>
          <a:bodyPr>
            <a:normAutofit/>
          </a:bodyPr>
          <a:lstStyle/>
          <a:p>
            <a:pPr marL="36576" lvl="0" indent="0">
              <a:spcBef>
                <a:spcPts val="0"/>
              </a:spcBef>
              <a:buNone/>
            </a:pP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Amount Requested/ Relined </a:t>
            </a:r>
            <a:endParaRPr lang="en-US" sz="2400" b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6576" lvl="0" indent="0">
              <a:spcBef>
                <a:spcPts val="0"/>
              </a:spcBef>
              <a:buNone/>
            </a:pP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Total Expense:</a:t>
            </a:r>
            <a:endParaRPr lang="en-US" sz="2400" dirty="0"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The </a:t>
            </a:r>
            <a:r>
              <a:rPr lang="en-US" sz="2000" b="1" dirty="0" smtClean="0">
                <a:effectLst/>
                <a:latin typeface="Times New Roman"/>
                <a:ea typeface="Calibri"/>
                <a:cs typeface="Times New Roman"/>
              </a:rPr>
              <a:t>Total Expense 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will equal all your line items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en-US" sz="2000" dirty="0"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For 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example, Socials $2,000 + Speakers $1,500 + Conference $8,000+ Retreat $1,000 + 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Stoles 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$800 </a:t>
            </a:r>
            <a:endParaRPr lang="en-US" sz="2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2000" dirty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en-US" sz="2000" dirty="0" smtClean="0">
                <a:effectLst/>
                <a:latin typeface="Times New Roman"/>
                <a:ea typeface="Calibri"/>
              </a:rPr>
              <a:t>Resulting </a:t>
            </a:r>
            <a:r>
              <a:rPr lang="en-US" sz="2000" dirty="0" smtClean="0">
                <a:effectLst/>
                <a:latin typeface="Times New Roman"/>
                <a:ea typeface="Calibri"/>
              </a:rPr>
              <a:t>in the </a:t>
            </a:r>
            <a:r>
              <a:rPr lang="en-US" sz="2000" b="1" dirty="0" smtClean="0">
                <a:effectLst/>
                <a:latin typeface="Times New Roman"/>
                <a:ea typeface="Calibri"/>
              </a:rPr>
              <a:t>Total Expense </a:t>
            </a:r>
            <a:r>
              <a:rPr lang="en-US" sz="2000" dirty="0" smtClean="0">
                <a:effectLst/>
                <a:latin typeface="Times New Roman"/>
                <a:ea typeface="Calibri"/>
              </a:rPr>
              <a:t>of $13,300.</a:t>
            </a: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52600"/>
            <a:ext cx="4114800" cy="449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571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724400"/>
          </a:xfrm>
        </p:spPr>
        <p:txBody>
          <a:bodyPr>
            <a:normAutofit/>
          </a:bodyPr>
          <a:lstStyle/>
          <a:p>
            <a:pPr marL="36576" lvl="0" indent="0">
              <a:spcBef>
                <a:spcPts val="0"/>
              </a:spcBef>
              <a:buNone/>
            </a:pP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Amount Requested/ Relined </a:t>
            </a:r>
            <a:endParaRPr lang="en-US" sz="2400" b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6576" lvl="0" indent="0">
              <a:spcBef>
                <a:spcPts val="0"/>
              </a:spcBef>
              <a:buNone/>
            </a:pP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Total Request:</a:t>
            </a:r>
            <a:endParaRPr lang="en-US" sz="2400" dirty="0"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sz="2000" b="1" dirty="0" smtClean="0">
                <a:effectLst/>
                <a:latin typeface="Times New Roman"/>
                <a:ea typeface="Calibri"/>
                <a:cs typeface="Times New Roman"/>
              </a:rPr>
              <a:t>Total Expense 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minus </a:t>
            </a:r>
            <a:r>
              <a:rPr lang="en-US" sz="2000" b="1" dirty="0" smtClean="0">
                <a:effectLst/>
                <a:latin typeface="Times New Roman"/>
                <a:ea typeface="Calibri"/>
                <a:cs typeface="Times New Roman"/>
              </a:rPr>
              <a:t>Total Income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 equals </a:t>
            </a:r>
            <a:r>
              <a:rPr lang="en-US" sz="2000" b="1" dirty="0" smtClean="0">
                <a:effectLst/>
                <a:latin typeface="Times New Roman"/>
                <a:ea typeface="Calibri"/>
                <a:cs typeface="Times New Roman"/>
              </a:rPr>
              <a:t>Total Request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en-US" sz="2000" dirty="0"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u="sng" dirty="0" smtClean="0"/>
              <a:t>*</a:t>
            </a:r>
            <a:r>
              <a:rPr lang="en-US" sz="1400" u="sng" dirty="0"/>
              <a:t>This will be done automatically through excel formula. </a:t>
            </a:r>
            <a:r>
              <a:rPr lang="en-US" sz="1400" u="sng" dirty="0"/>
              <a:t>But double check to make sure.</a:t>
            </a:r>
            <a:endParaRPr lang="en-US" sz="1400" u="sng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95400"/>
            <a:ext cx="4114800" cy="518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96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Budget request </a:t>
            </a:r>
            <a:r>
              <a:rPr lang="en-US" sz="4400" dirty="0" smtClean="0"/>
              <a:t>Form (</a:t>
            </a:r>
            <a:r>
              <a:rPr lang="en-US" sz="4400" dirty="0" smtClean="0"/>
              <a:t>Complete) </a:t>
            </a:r>
            <a:endParaRPr lang="en-US" sz="44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000" y="1600200"/>
            <a:ext cx="4419600" cy="506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6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Line Item Explanation (Incomplete)</a:t>
            </a:r>
            <a:endParaRPr lang="en-US" sz="4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457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23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Line Item Explanation: Income </a:t>
            </a:r>
            <a:endParaRPr lang="en-US" sz="4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2512" y="1877219"/>
            <a:ext cx="6276975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398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Line Item Explanation: Expense</a:t>
            </a:r>
            <a:endParaRPr lang="en-US" sz="4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1451" y="1600200"/>
            <a:ext cx="605909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4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Line Item Explanation (Complete)</a:t>
            </a:r>
            <a:endParaRPr lang="en-US" sz="44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2200" y="1600200"/>
            <a:ext cx="3733800" cy="498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83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 or Estimated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888647" cy="4495800"/>
          </a:xfrm>
        </p:spPr>
        <p:txBody>
          <a:bodyPr/>
          <a:lstStyle/>
          <a:p>
            <a:r>
              <a:rPr lang="en-US" dirty="0" smtClean="0"/>
              <a:t>Please attach quotes, flyers and price descriptions to </a:t>
            </a:r>
            <a:r>
              <a:rPr lang="en-US" b="1" i="1" u="sng" dirty="0" smtClean="0"/>
              <a:t>all</a:t>
            </a:r>
            <a:r>
              <a:rPr lang="en-US" dirty="0" smtClean="0"/>
              <a:t> expense line items.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847" y="1524000"/>
            <a:ext cx="4523049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13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Response To Questionnaire 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040774" cy="498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89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Include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Alcohol</a:t>
            </a:r>
          </a:p>
          <a:p>
            <a:r>
              <a:rPr lang="en-US" dirty="0" smtClean="0"/>
              <a:t>Drugs/Tobacco Products </a:t>
            </a:r>
          </a:p>
          <a:p>
            <a:r>
              <a:rPr lang="en-US" dirty="0" smtClean="0"/>
              <a:t>Weapons</a:t>
            </a:r>
          </a:p>
          <a:p>
            <a:r>
              <a:rPr lang="en-US" dirty="0" smtClean="0"/>
              <a:t>Religion/Politics</a:t>
            </a:r>
          </a:p>
          <a:p>
            <a:r>
              <a:rPr lang="en-US" dirty="0" smtClean="0"/>
              <a:t>Paying for Staff or Faculty</a:t>
            </a:r>
          </a:p>
          <a:p>
            <a:r>
              <a:rPr lang="en-US" dirty="0" smtClean="0"/>
              <a:t>Hazing </a:t>
            </a:r>
          </a:p>
          <a:p>
            <a:r>
              <a:rPr lang="en-US" dirty="0" smtClean="0"/>
              <a:t>Scholarships</a:t>
            </a:r>
          </a:p>
          <a:p>
            <a:r>
              <a:rPr lang="en-US" dirty="0" smtClean="0"/>
              <a:t>All Other items listed in the Financial Guidelines and Stipulations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40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Budget Request </a:t>
            </a:r>
            <a:r>
              <a:rPr lang="en-US" sz="4400" dirty="0" smtClean="0"/>
              <a:t>Form (</a:t>
            </a:r>
            <a:r>
              <a:rPr lang="en-US" sz="4400" dirty="0" smtClean="0"/>
              <a:t>Incomplete)</a:t>
            </a:r>
            <a:endParaRPr lang="en-US" sz="44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9800" y="1676400"/>
            <a:ext cx="412581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363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Register through OSL/</a:t>
            </a:r>
            <a:r>
              <a:rPr lang="en-US" dirty="0" err="1" smtClean="0"/>
              <a:t>MyBar</a:t>
            </a:r>
            <a:endParaRPr lang="en-US" dirty="0" smtClean="0"/>
          </a:p>
          <a:p>
            <a:r>
              <a:rPr lang="en-US" dirty="0" smtClean="0"/>
              <a:t>Plan for </a:t>
            </a:r>
            <a:r>
              <a:rPr lang="en-US" b="1" i="1" u="sng" dirty="0" smtClean="0"/>
              <a:t>all</a:t>
            </a:r>
            <a:r>
              <a:rPr lang="en-US" dirty="0" smtClean="0"/>
              <a:t> events of the year</a:t>
            </a:r>
          </a:p>
          <a:p>
            <a:r>
              <a:rPr lang="en-US" dirty="0" smtClean="0"/>
              <a:t>Create the budget and get all appropriate signatures</a:t>
            </a:r>
          </a:p>
          <a:p>
            <a:r>
              <a:rPr lang="en-US" dirty="0" smtClean="0"/>
              <a:t>Turn your budget to your Council</a:t>
            </a:r>
          </a:p>
          <a:p>
            <a:r>
              <a:rPr lang="en-US" dirty="0" smtClean="0"/>
              <a:t>Your council will decide how much to allocate to you</a:t>
            </a:r>
          </a:p>
          <a:p>
            <a:r>
              <a:rPr lang="en-US" dirty="0" smtClean="0"/>
              <a:t>Your Council Will turn in your budget to Financial Services</a:t>
            </a:r>
          </a:p>
          <a:p>
            <a:r>
              <a:rPr lang="en-US" dirty="0" smtClean="0"/>
              <a:t>You may not turn in your budget directly to Financial Services</a:t>
            </a:r>
          </a:p>
          <a:p>
            <a:r>
              <a:rPr lang="en-US" dirty="0" smtClean="0"/>
              <a:t>If there are any issues with your budget they will email you to the email you provided.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9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4038600" cy="4953000"/>
          </a:xfrm>
        </p:spPr>
        <p:txBody>
          <a:bodyPr>
            <a:normAutofit fontScale="92500"/>
          </a:bodyPr>
          <a:lstStyle/>
          <a:p>
            <a:pPr marL="36576" lvl="0" indent="0">
              <a:spcBef>
                <a:spcPts val="0"/>
              </a:spcBef>
              <a:buNone/>
            </a:pP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Income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: </a:t>
            </a:r>
            <a:endParaRPr lang="en-US" sz="3600" dirty="0"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ASI Allocation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: The money/funding received from your council.</a:t>
            </a:r>
            <a:endParaRPr lang="en-US" sz="3200" dirty="0"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Carryover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: The money/funding left over from the previous year.</a:t>
            </a:r>
            <a:endParaRPr lang="en-US" sz="3200" dirty="0"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Income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: The money you plan on fundraising or contributing </a:t>
            </a:r>
            <a:endParaRPr lang="en-US" sz="32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sz="1500" b="1" i="1" u="sng" dirty="0"/>
              <a:t>*Your income amount should equal to at least 20% of your total request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077" y="2514600"/>
            <a:ext cx="4322618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37102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4038600" cy="4495800"/>
          </a:xfrm>
        </p:spPr>
        <p:txBody>
          <a:bodyPr>
            <a:normAutofit fontScale="92500" lnSpcReduction="10000"/>
          </a:bodyPr>
          <a:lstStyle/>
          <a:p>
            <a:pPr marL="36576" lvl="0" indent="0">
              <a:spcBef>
                <a:spcPts val="0"/>
              </a:spcBef>
              <a:buNone/>
            </a:pPr>
            <a:r>
              <a:rPr lang="en-US" sz="2600" b="1" dirty="0" smtClean="0">
                <a:effectLst/>
                <a:latin typeface="Times New Roman"/>
                <a:ea typeface="Calibri"/>
                <a:cs typeface="Times New Roman"/>
              </a:rPr>
              <a:t>Current Budget </a:t>
            </a:r>
            <a:r>
              <a:rPr lang="en-US" sz="2600" b="1" dirty="0" smtClean="0">
                <a:effectLst/>
                <a:latin typeface="Times New Roman"/>
                <a:ea typeface="Calibri"/>
                <a:cs typeface="Times New Roman"/>
              </a:rPr>
              <a:t>Income</a:t>
            </a:r>
            <a:r>
              <a:rPr lang="en-US" sz="2600" b="1" dirty="0" smtClean="0">
                <a:effectLst/>
                <a:latin typeface="Times New Roman"/>
                <a:ea typeface="Calibri"/>
                <a:cs typeface="Times New Roman"/>
              </a:rPr>
              <a:t>: </a:t>
            </a:r>
            <a:endParaRPr lang="en-US" sz="2600" dirty="0"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ASI Allocation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: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The amount your receive from your council in the previous year. </a:t>
            </a:r>
            <a:endParaRPr lang="en-US" sz="3200" dirty="0"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Carryover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: The amount that was carried over last year.</a:t>
            </a:r>
            <a:endParaRPr lang="en-US" sz="3200" dirty="0"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Income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: The amount your club raised through fundraisers or personal contributions last year.</a:t>
            </a:r>
            <a:endParaRPr lang="en-US" sz="3200" dirty="0"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1" u="sng" dirty="0"/>
              <a:t>*You can get all these numbers for the previous year from Financial Services.</a:t>
            </a:r>
            <a:endParaRPr lang="en-US" sz="1600" b="1" i="1" u="sng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14600"/>
            <a:ext cx="4290392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50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800600"/>
          </a:xfrm>
        </p:spPr>
        <p:txBody>
          <a:bodyPr>
            <a:normAutofit/>
          </a:bodyPr>
          <a:lstStyle/>
          <a:p>
            <a:pPr marL="36576" lv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Budget Expenses: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5256" lvl="1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items 5-25 should reflect your previous budgeted events and future events as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well.</a:t>
            </a:r>
          </a:p>
          <a:p>
            <a:pPr marL="905256" lvl="1" indent="-457200">
              <a:spcBef>
                <a:spcPts val="0"/>
              </a:spcBef>
              <a:buFont typeface="+mj-lt"/>
              <a:buAutoNum type="alphaL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lvl="1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budgeted in last year’s budget and in this year’s budget. However,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Banquet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budgeted for last year but not this year.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600"/>
            <a:ext cx="4114799" cy="4502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399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724400"/>
          </a:xfrm>
        </p:spPr>
        <p:txBody>
          <a:bodyPr>
            <a:normAutofit fontScale="77500" lnSpcReduction="20000"/>
          </a:bodyPr>
          <a:lstStyle/>
          <a:p>
            <a:pPr marL="36576" lvl="0" indent="0">
              <a:buNone/>
            </a:pP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Balancing the Current Budget: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5256" lvl="1" indent="-457200">
              <a:buFont typeface="+mj-lt"/>
              <a:buAutoNum type="alpha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Income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should equal to your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Expense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making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Request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 to 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5256" lvl="1" indent="-457200">
              <a:buFont typeface="+mj-lt"/>
              <a:buAutoNum type="alpha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your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Budget Total Income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equal 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Budget Total Expense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distribute your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Income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amongst your expense line items to reflect that you have spent all your income. This will result in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Request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0.</a:t>
            </a:r>
          </a:p>
          <a:p>
            <a:pPr marL="905256" lvl="1" indent="-457200">
              <a:buFont typeface="+mj-lt"/>
              <a:buAutoNum type="alphaL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19200"/>
            <a:ext cx="38100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920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Balance the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Budget:</a:t>
            </a:r>
          </a:p>
          <a:p>
            <a:pPr marL="36576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our total income is $2,400. We </a:t>
            </a:r>
            <a:r>
              <a:rPr lang="en-US" sz="2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last year’s E-Board used it in the following matter: </a:t>
            </a:r>
          </a:p>
          <a:p>
            <a:pPr marL="0" indent="0">
              <a:buNone/>
            </a:pP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Socials 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$500 + Speakers $200 + Conference $100 + Retreat $800 + 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Stoles 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$600 + Banquet $200. </a:t>
            </a:r>
          </a:p>
          <a:p>
            <a:pPr marL="0" indent="0">
              <a:buNone/>
            </a:pP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Resulting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Expense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$2,400.</a:t>
            </a:r>
          </a:p>
          <a:p>
            <a:pPr marL="0" indent="0">
              <a:buNone/>
            </a:pPr>
            <a:endParaRPr lang="en-US" sz="23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3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Income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equals 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Expense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Request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equal to 0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4038600" cy="434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825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800600"/>
          </a:xfrm>
        </p:spPr>
        <p:txBody>
          <a:bodyPr>
            <a:normAutofit fontScale="47500" lnSpcReduction="20000"/>
          </a:bodyPr>
          <a:lstStyle/>
          <a:p>
            <a:pPr marL="36576" lvl="0" indent="0">
              <a:spcBef>
                <a:spcPts val="0"/>
              </a:spcBef>
              <a:buNone/>
            </a:pPr>
            <a:r>
              <a:rPr lang="en-US" sz="4200" b="1" dirty="0" smtClean="0">
                <a:effectLst/>
                <a:latin typeface="Times New Roman"/>
                <a:ea typeface="Calibri"/>
                <a:cs typeface="Times New Roman"/>
              </a:rPr>
              <a:t>Amount Requested/Relined </a:t>
            </a:r>
            <a:endParaRPr lang="en-US" sz="4200" b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6576" lvl="0" indent="0">
              <a:spcBef>
                <a:spcPts val="0"/>
              </a:spcBef>
              <a:buNone/>
            </a:pPr>
            <a:r>
              <a:rPr lang="en-US" sz="4200" b="1" dirty="0" smtClean="0">
                <a:effectLst/>
                <a:latin typeface="Times New Roman"/>
                <a:ea typeface="Calibri"/>
                <a:cs typeface="Times New Roman"/>
              </a:rPr>
              <a:t>Income:</a:t>
            </a:r>
          </a:p>
          <a:p>
            <a:pPr marL="36576" lvl="0" indent="0">
              <a:spcBef>
                <a:spcPts val="0"/>
              </a:spcBef>
              <a:buNone/>
            </a:pPr>
            <a:endParaRPr lang="en-US" sz="4200" dirty="0"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sz="4000" b="1" dirty="0" smtClean="0">
                <a:effectLst/>
                <a:latin typeface="Times New Roman"/>
                <a:ea typeface="Calibri"/>
                <a:cs typeface="Times New Roman"/>
              </a:rPr>
              <a:t>ASI Allocation</a:t>
            </a:r>
            <a:r>
              <a:rPr lang="en-US" sz="4000" dirty="0" smtClean="0">
                <a:effectLst/>
                <a:latin typeface="Times New Roman"/>
                <a:ea typeface="Calibri"/>
                <a:cs typeface="Times New Roman"/>
              </a:rPr>
              <a:t>: This line should be blank because your club has not yet received an allocation for this year.</a:t>
            </a:r>
            <a:endParaRPr lang="en-US" sz="4000" dirty="0"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sz="4000" b="1" dirty="0" smtClean="0">
                <a:effectLst/>
                <a:latin typeface="Times New Roman"/>
                <a:ea typeface="Calibri"/>
                <a:cs typeface="Times New Roman"/>
              </a:rPr>
              <a:t>Carryover</a:t>
            </a:r>
            <a:r>
              <a:rPr lang="en-US" sz="4000" dirty="0" smtClean="0">
                <a:effectLst/>
                <a:latin typeface="Times New Roman"/>
                <a:ea typeface="Calibri"/>
                <a:cs typeface="Times New Roman"/>
              </a:rPr>
              <a:t>: This is the amount leftover funds from the previous year.</a:t>
            </a:r>
            <a:endParaRPr lang="en-US" sz="4000" dirty="0"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sz="4000" b="1" dirty="0" smtClean="0">
                <a:effectLst/>
                <a:latin typeface="Times New Roman"/>
                <a:ea typeface="Calibri"/>
                <a:cs typeface="Times New Roman"/>
              </a:rPr>
              <a:t>Income</a:t>
            </a:r>
            <a:r>
              <a:rPr lang="en-US" sz="4000" dirty="0" smtClean="0">
                <a:effectLst/>
                <a:latin typeface="Times New Roman"/>
                <a:ea typeface="Calibri"/>
                <a:cs typeface="Times New Roman"/>
              </a:rPr>
              <a:t>: This is the amount you plan to fundraise throughout the year.</a:t>
            </a:r>
            <a:endParaRPr lang="en-US" sz="4000" dirty="0"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/>
              <a:t>*</a:t>
            </a:r>
            <a:r>
              <a:rPr lang="en-US" u="sng" dirty="0"/>
              <a:t>The amount in the income line reflects 20% of your total request. However, note that you only fundraise 20% of what is allocated to you. </a:t>
            </a:r>
            <a:endParaRPr lang="en-US" u="sng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u="sng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if you are allocated $1,700, you must raise $340 by March 1st.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2590800"/>
            <a:ext cx="4038600" cy="1708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919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724400"/>
          </a:xfrm>
        </p:spPr>
        <p:txBody>
          <a:bodyPr>
            <a:normAutofit/>
          </a:bodyPr>
          <a:lstStyle/>
          <a:p>
            <a:pPr marL="36576" lvl="0" indent="0">
              <a:spcBef>
                <a:spcPts val="0"/>
              </a:spcBef>
              <a:buNone/>
            </a:pP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Amount Requested/ Relined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Expenses:</a:t>
            </a:r>
            <a:endParaRPr lang="en-US" sz="2400" dirty="0"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These numbers represent how much your club will approximately spend, on each line item, throughout the year.</a:t>
            </a:r>
            <a:endParaRPr lang="en-US" sz="2000" dirty="0"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effectLst/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u="sng" dirty="0"/>
              <a:t>*Note that how banquet will not be planned for this year.</a:t>
            </a:r>
            <a:endParaRPr lang="en-US" sz="1400" u="sng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4114800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811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123</TotalTime>
  <Words>696</Words>
  <Application>Microsoft Office PowerPoint</Application>
  <PresentationFormat>On-screen Show (4:3)</PresentationFormat>
  <Paragraphs>94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ASI Annual Budget  Presentation</vt:lpstr>
      <vt:lpstr>Budget Request Form (Incomplete)</vt:lpstr>
      <vt:lpstr>Step 1</vt:lpstr>
      <vt:lpstr>Step 2 </vt:lpstr>
      <vt:lpstr>Step 3</vt:lpstr>
      <vt:lpstr>Step 4</vt:lpstr>
      <vt:lpstr>Continuing Step 4</vt:lpstr>
      <vt:lpstr>Step 5</vt:lpstr>
      <vt:lpstr>Step 6</vt:lpstr>
      <vt:lpstr>Step  7</vt:lpstr>
      <vt:lpstr>Step 8</vt:lpstr>
      <vt:lpstr>Budget request Form (Complete) </vt:lpstr>
      <vt:lpstr>Line Item Explanation (Incomplete)</vt:lpstr>
      <vt:lpstr>Line Item Explanation: Income </vt:lpstr>
      <vt:lpstr>Line Item Explanation: Expense</vt:lpstr>
      <vt:lpstr>Line Item Explanation (Complete)</vt:lpstr>
      <vt:lpstr>Quotes or Estimated Prices</vt:lpstr>
      <vt:lpstr>Response To Questionnaire </vt:lpstr>
      <vt:lpstr>What Not To Include </vt:lpstr>
      <vt:lpstr>Process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Budget Presentation</dc:title>
  <dc:creator>Administrator</dc:creator>
  <cp:lastModifiedBy>Administrator</cp:lastModifiedBy>
  <cp:revision>13</cp:revision>
  <dcterms:created xsi:type="dcterms:W3CDTF">2015-05-06T21:44:24Z</dcterms:created>
  <dcterms:modified xsi:type="dcterms:W3CDTF">2015-05-07T20:12:32Z</dcterms:modified>
</cp:coreProperties>
</file>